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65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75" r:id="rId12"/>
    <p:sldId id="266" r:id="rId13"/>
    <p:sldId id="267" r:id="rId14"/>
    <p:sldId id="272" r:id="rId15"/>
    <p:sldId id="269" r:id="rId16"/>
    <p:sldId id="278" r:id="rId17"/>
    <p:sldId id="276" r:id="rId18"/>
    <p:sldId id="268" r:id="rId19"/>
    <p:sldId id="270" r:id="rId20"/>
    <p:sldId id="273" r:id="rId21"/>
    <p:sldId id="274" r:id="rId22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80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EBEE2-912F-480E-9C05-4E31D92225DD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21C386-28B7-45C1-B2F1-573A3A26E1C5}" type="datetime1">
              <a:rPr lang="fi-FI" smtClean="0"/>
              <a:t>2.10.2022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3519F-843D-4D32-BA64-656BC6AC4DA3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1986F-AC63-4C6C-A83D-BE731401382C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8A873-79C9-43D8-B793-398293F8F7CF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03801-F711-40F9-9B56-77FBC145414B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D3DFB-A4C7-4CEC-AB9B-66D7594D9109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6A7F96-E146-44FA-9181-EADF068C161D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C3B49-041D-4B38-8CBE-140F67F1C3C3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A58AB-B984-44E1-96A8-5FC5D89F26AA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1DDB612-6900-4DF6-9D0F-3D8EC5067B5D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99058F8-0286-4E06-8D9E-02EE5CB85371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6343564-1337-43E5-904A-A7BD9FFE90C2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0701" y="639097"/>
            <a:ext cx="6799865" cy="3686015"/>
          </a:xfrm>
        </p:spPr>
        <p:txBody>
          <a:bodyPr rtlCol="0">
            <a:normAutofit/>
          </a:bodyPr>
          <a:lstStyle/>
          <a:p>
            <a:pPr rtl="0"/>
            <a:r>
              <a:rPr lang="fi" sz="8000" dirty="0"/>
              <a:t>Väsentligaste reglerna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och d-juniorer – </a:t>
            </a:r>
            <a:endParaRPr lang="f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D2D52945-6285-0262-7736-F51D6842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8" y="862330"/>
            <a:ext cx="5229649" cy="51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33A7C0-AF06-CDD9-61E1-9A77C25B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Utkast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2C1BF1-C147-215A-A1A9-DCD8CA46F8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utkast</a:t>
            </a:r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651AAD-3C70-F772-F9A1-480CD827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CDBF627-29E3-075B-3D78-48D5FD49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347" y="2976936"/>
            <a:ext cx="4046880" cy="276095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1F883A8-D2B4-33C6-8767-D370B1B21DEE}"/>
              </a:ext>
            </a:extLst>
          </p:cNvPr>
          <p:cNvSpPr txBox="1"/>
          <p:nvPr/>
        </p:nvSpPr>
        <p:spPr>
          <a:xfrm>
            <a:off x="1395454" y="2099710"/>
            <a:ext cx="47310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 err="1"/>
              <a:t>Tilldöms</a:t>
            </a:r>
            <a:r>
              <a:rPr lang="fi-FI" dirty="0"/>
              <a:t> </a:t>
            </a:r>
            <a:r>
              <a:rPr lang="fi-FI" dirty="0" err="1"/>
              <a:t>då</a:t>
            </a:r>
            <a:r>
              <a:rPr lang="fi-FI" dirty="0"/>
              <a:t>: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 err="1"/>
              <a:t>Anfallaren</a:t>
            </a:r>
            <a:r>
              <a:rPr lang="fi-FI" dirty="0"/>
              <a:t> </a:t>
            </a:r>
            <a:r>
              <a:rPr lang="fi-FI" dirty="0" err="1"/>
              <a:t>stiger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målgårdslinjen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in i </a:t>
            </a:r>
            <a:r>
              <a:rPr lang="fi-FI" dirty="0" err="1"/>
              <a:t>målgården</a:t>
            </a:r>
            <a:endParaRPr lang="fi-FI" dirty="0"/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sv-SE" dirty="0"/>
              <a:t>När bollen överskrider yttre mållinjen efter att senast ha berört målvakten eller spelare i motståndarlaget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sv-SE" dirty="0"/>
              <a:t>När bollen stannar inne i målgården</a:t>
            </a:r>
          </a:p>
          <a:p>
            <a:pPr marL="742950" lvl="1" indent="-285750"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sv-SE" dirty="0"/>
              <a:t>När målvakten får kontroll över bollen inne i målgården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08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54090-700A-974A-78EC-1F149614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Passivt</a:t>
            </a:r>
            <a:r>
              <a:rPr lang="fi-FI" dirty="0"/>
              <a:t> </a:t>
            </a:r>
            <a:r>
              <a:rPr lang="fi-FI" dirty="0" err="1"/>
              <a:t>spel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0CC65B1-A6CA-DF93-0918-D924C8BC0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0154" y="1959133"/>
            <a:ext cx="2246927" cy="2933299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75A0F2-703D-DA23-5670-6406A552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7170" name="Picture 2" descr="Forewarning signal for passive play">
            <a:extLst>
              <a:ext uri="{FF2B5EF4-FFF2-40B4-BE49-F238E27FC236}">
                <a16:creationId xmlns:a16="http://schemas.microsoft.com/office/drawing/2014/main" id="{1F5FA4B0-65CD-1517-C589-A2D18C034B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28" y="2080274"/>
            <a:ext cx="2019300" cy="28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820E571-7F04-2CA2-F1CB-2592076FC40E}"/>
              </a:ext>
            </a:extLst>
          </p:cNvPr>
          <p:cNvSpPr txBox="1"/>
          <p:nvPr/>
        </p:nvSpPr>
        <p:spPr>
          <a:xfrm>
            <a:off x="1424805" y="5179331"/>
            <a:ext cx="3793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 err="1"/>
              <a:t>Förvarningstecken</a:t>
            </a:r>
            <a:r>
              <a:rPr lang="fi-FI" dirty="0"/>
              <a:t> för </a:t>
            </a:r>
            <a:r>
              <a:rPr lang="fi-FI" dirty="0" err="1"/>
              <a:t>passivt</a:t>
            </a:r>
            <a:r>
              <a:rPr lang="fi-FI" dirty="0"/>
              <a:t> </a:t>
            </a:r>
            <a:r>
              <a:rPr lang="fi-FI" dirty="0" err="1"/>
              <a:t>spel</a:t>
            </a:r>
            <a:endParaRPr lang="fi-FI" dirty="0"/>
          </a:p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I </a:t>
            </a:r>
            <a:r>
              <a:rPr lang="fi-FI" dirty="0" err="1"/>
              <a:t>detta</a:t>
            </a:r>
            <a:r>
              <a:rPr lang="fi-FI" dirty="0"/>
              <a:t> </a:t>
            </a:r>
            <a:r>
              <a:rPr lang="fi-FI" dirty="0" err="1"/>
              <a:t>skede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anfallande</a:t>
            </a:r>
            <a:r>
              <a:rPr lang="fi-FI" dirty="0"/>
              <a:t> lag </a:t>
            </a:r>
            <a:r>
              <a:rPr lang="fi-FI" dirty="0" err="1"/>
              <a:t>fyra</a:t>
            </a:r>
            <a:r>
              <a:rPr lang="fi-FI" dirty="0"/>
              <a:t> (4) </a:t>
            </a:r>
            <a:r>
              <a:rPr lang="fi-FI" dirty="0" err="1"/>
              <a:t>passningar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komma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kast</a:t>
            </a:r>
            <a:r>
              <a:rPr lang="fi-FI" dirty="0"/>
              <a:t>/</a:t>
            </a:r>
            <a:r>
              <a:rPr lang="fi-FI" dirty="0" err="1"/>
              <a:t>avslut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A788608-4D01-2F21-BC26-DDBDD4FC0C36}"/>
              </a:ext>
            </a:extLst>
          </p:cNvPr>
          <p:cNvSpPr txBox="1"/>
          <p:nvPr/>
        </p:nvSpPr>
        <p:spPr>
          <a:xfrm>
            <a:off x="7009530" y="5277988"/>
            <a:ext cx="3793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Passivt</a:t>
            </a:r>
            <a:r>
              <a:rPr lang="fi-FI" dirty="0"/>
              <a:t> </a:t>
            </a:r>
            <a:r>
              <a:rPr lang="fi-FI" dirty="0" err="1"/>
              <a:t>spel</a:t>
            </a:r>
            <a:endParaRPr lang="fi-FI" dirty="0"/>
          </a:p>
          <a:p>
            <a:pPr>
              <a:buClr>
                <a:srgbClr val="9BA8B7"/>
              </a:buCl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sv-SE" dirty="0"/>
              <a:t>Efter avblåsningen fortsätter spelet med ett frikast för försvarande lag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826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5FC1E5-83C3-6579-58FA-952570A0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Avkast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mittlinjen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055617-F71C-F8D1-42EB-9A7CC931C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4919" y="5214988"/>
            <a:ext cx="4102874" cy="6541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0036D3-5A58-CF06-AE36-F25B94764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4218" y="2218002"/>
            <a:ext cx="7812453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 err="1"/>
              <a:t>Avkast</a:t>
            </a:r>
            <a:r>
              <a:rPr lang="sv-SE" dirty="0"/>
              <a:t> görs efter domarens visselsignal från mittlinjen i början av matchen och efter ett mål</a:t>
            </a:r>
            <a:r>
              <a:rPr lang="fi-FI" dirty="0"/>
              <a:t>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FE92FA-854E-C1C4-740A-556499FD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9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02035F-5E60-B9AE-61FF-F2AFD48C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Inkast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sidlinjen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84267E-4D01-F73D-884F-B8BDA76127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Foten på sidlinjen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Man får göra inkast så snart foten är på linjen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Du behöver inte vänta på visselpipan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2727D2-8A46-862D-5543-AFED69E9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4098" name="Picture 2" descr="Throw-in – direction">
            <a:extLst>
              <a:ext uri="{FF2B5EF4-FFF2-40B4-BE49-F238E27FC236}">
                <a16:creationId xmlns:a16="http://schemas.microsoft.com/office/drawing/2014/main" id="{068F52D1-5FE7-2BF3-AFF7-A6A53770AF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34" y="2044066"/>
            <a:ext cx="2356326" cy="35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76038A8-DC4F-553D-663C-28C6D3A37496}"/>
              </a:ext>
            </a:extLst>
          </p:cNvPr>
          <p:cNvSpPr txBox="1"/>
          <p:nvPr/>
        </p:nvSpPr>
        <p:spPr>
          <a:xfrm>
            <a:off x="2123752" y="568442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Inkast</a:t>
            </a:r>
            <a:r>
              <a:rPr lang="fi-FI" dirty="0"/>
              <a:t> – </a:t>
            </a:r>
            <a:r>
              <a:rPr lang="fi-FI" dirty="0" err="1"/>
              <a:t>riktning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2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C9EF6-4A73-78D8-E638-A8B98E3D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Frikast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3039A2-F598-37ED-3AA4-843DE809B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Från frikastlinjen, när regelbrottet inträffar mellan målgårds(6m)- och frikast(9m)-linjen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Annars från den plats där felet begicks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Kastet kan utföras så snart spelarna är korrekt placerade – man behöver ej vänta på visselsignal från domaren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Efter en varning eller utvisning får frikastet endast utföras efter domarens </a:t>
            </a:r>
            <a:r>
              <a:rPr lang="fi-FI" dirty="0" err="1"/>
              <a:t>visselsignal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0A6584-8F64-1BFA-0FB3-E5F73F20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5122" name="Picture 2" descr="Free throw – direction">
            <a:extLst>
              <a:ext uri="{FF2B5EF4-FFF2-40B4-BE49-F238E27FC236}">
                <a16:creationId xmlns:a16="http://schemas.microsoft.com/office/drawing/2014/main" id="{3E96B1F3-B029-7031-7480-7FA4189E03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51" y="2242661"/>
            <a:ext cx="20669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9FBCD22-1614-0E62-95A7-46D9A5D719A5}"/>
              </a:ext>
            </a:extLst>
          </p:cNvPr>
          <p:cNvSpPr txBox="1"/>
          <p:nvPr/>
        </p:nvSpPr>
        <p:spPr>
          <a:xfrm>
            <a:off x="1433222" y="5499762"/>
            <a:ext cx="3671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Frikast</a:t>
            </a:r>
            <a:r>
              <a:rPr lang="fi-FI" dirty="0"/>
              <a:t> – </a:t>
            </a:r>
            <a:r>
              <a:rPr lang="fi-FI" dirty="0" err="1"/>
              <a:t>riktning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21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1FFBB-00DF-6780-5917-590840FD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7m-kast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B524324-F160-3394-B402-880245F127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09" y="2835406"/>
            <a:ext cx="3671889" cy="2478273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099846-1D47-AA3A-10D5-3AD1978AA5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Domaren pekar på sjumeterslinjen med handen och blåser en lång vissling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En fot måste beröra golvet under hela utförandet och inte heller annan kroppsdel får beröra golvet framom 7m-linjen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Kastet kan göras först efter domarens visselsignal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Utdöms när motståndaren förhindrar en klar målchans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A66FCA-42F6-765D-91E1-09E92BE9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603CA-165D-25E6-D654-D7D7AC21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Domartecken</a:t>
            </a:r>
            <a:r>
              <a:rPr lang="fi-FI" dirty="0"/>
              <a:t> för 3m </a:t>
            </a:r>
            <a:r>
              <a:rPr lang="fi-FI" dirty="0" err="1"/>
              <a:t>avstånd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0E37B1-21C4-9BB1-6472-E1F88F8442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4106" y="2470944"/>
            <a:ext cx="2085975" cy="3048000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DD7CE0E-F8FF-2F98-C597-0E9B687841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utdömda</a:t>
            </a:r>
            <a:r>
              <a:rPr lang="fi-FI" dirty="0"/>
              <a:t> </a:t>
            </a:r>
            <a:r>
              <a:rPr lang="fi-FI" dirty="0" err="1"/>
              <a:t>kast</a:t>
            </a:r>
            <a:r>
              <a:rPr lang="fi-FI" dirty="0"/>
              <a:t> </a:t>
            </a:r>
            <a:r>
              <a:rPr lang="fi-FI" dirty="0" err="1"/>
              <a:t>bör</a:t>
            </a:r>
            <a:r>
              <a:rPr lang="fi-FI" dirty="0"/>
              <a:t> </a:t>
            </a:r>
            <a:r>
              <a:rPr lang="fi-FI" dirty="0" err="1"/>
              <a:t>försvarande</a:t>
            </a:r>
            <a:r>
              <a:rPr lang="fi-FI" dirty="0"/>
              <a:t> </a:t>
            </a:r>
            <a:r>
              <a:rPr lang="fi-FI" dirty="0" err="1"/>
              <a:t>lags</a:t>
            </a:r>
            <a:r>
              <a:rPr lang="fi-FI" dirty="0"/>
              <a:t> </a:t>
            </a:r>
            <a:r>
              <a:rPr lang="fi-FI" dirty="0" err="1"/>
              <a:t>spelare</a:t>
            </a:r>
            <a:r>
              <a:rPr lang="fi-FI" dirty="0"/>
              <a:t> </a:t>
            </a:r>
            <a:r>
              <a:rPr lang="fi-FI" dirty="0" err="1"/>
              <a:t>befinna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err="1"/>
              <a:t>minst</a:t>
            </a:r>
            <a:r>
              <a:rPr lang="fi-FI" dirty="0"/>
              <a:t> </a:t>
            </a:r>
            <a:r>
              <a:rPr lang="fi-FI" dirty="0" err="1"/>
              <a:t>tre</a:t>
            </a:r>
            <a:r>
              <a:rPr lang="fi-FI" dirty="0"/>
              <a:t> (3) </a:t>
            </a:r>
            <a:r>
              <a:rPr lang="fi-FI" dirty="0" err="1"/>
              <a:t>meter</a:t>
            </a:r>
            <a:r>
              <a:rPr lang="fi-FI" dirty="0"/>
              <a:t> </a:t>
            </a:r>
            <a:r>
              <a:rPr lang="fi-FI" dirty="0" err="1"/>
              <a:t>ifårn</a:t>
            </a:r>
            <a:r>
              <a:rPr lang="fi-FI" dirty="0"/>
              <a:t> </a:t>
            </a:r>
            <a:r>
              <a:rPr lang="fi-FI" dirty="0" err="1"/>
              <a:t>spelaren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utför</a:t>
            </a:r>
            <a:r>
              <a:rPr lang="fi-FI" dirty="0"/>
              <a:t> </a:t>
            </a:r>
            <a:r>
              <a:rPr lang="fi-FI" dirty="0" err="1"/>
              <a:t>kastet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A4AD16-DA00-9DAF-8E3E-0AF0E8A9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72F216-6C11-18E0-BDC4-10E832CB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Tillåtelse för två personer att beträda spelplanen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277AFF-780A-59C2-DCBF-111818C9F4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Två lagfunktionärer får gå in på planen för att ta hand en skadad spelare efter att ha fått domarens tillstånd.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C8A602-BE8D-4CB5-D90F-597BE7F2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8194" name="Picture 2" descr="Permission for two persons (who are entitled to participate) to enter the court during time-out">
            <a:extLst>
              <a:ext uri="{FF2B5EF4-FFF2-40B4-BE49-F238E27FC236}">
                <a16:creationId xmlns:a16="http://schemas.microsoft.com/office/drawing/2014/main" id="{636DC818-7ADC-D707-208B-0413AF6244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2106682"/>
            <a:ext cx="2276951" cy="34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7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C9EF6-4A73-78D8-E638-A8B98E3D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Försvararens</a:t>
            </a:r>
            <a:r>
              <a:rPr lang="fi-FI" dirty="0"/>
              <a:t> </a:t>
            </a:r>
            <a:r>
              <a:rPr lang="fi-FI" dirty="0" err="1"/>
              <a:t>regelbrott</a:t>
            </a:r>
            <a:r>
              <a:rPr lang="fi-FI" dirty="0"/>
              <a:t>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3039A2-F598-37ED-3AA4-843DE809B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0A6584-8F64-1BFA-0FB3-E5F73F20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5124" name="Picture 4" descr="Restraining, holding or pushing">
            <a:extLst>
              <a:ext uri="{FF2B5EF4-FFF2-40B4-BE49-F238E27FC236}">
                <a16:creationId xmlns:a16="http://schemas.microsoft.com/office/drawing/2014/main" id="{10B23545-2756-16C7-CC7E-E57061E941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20" y="2120900"/>
            <a:ext cx="20288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EA7C6EF-9133-F445-3ED6-D8266FB05D26}"/>
              </a:ext>
            </a:extLst>
          </p:cNvPr>
          <p:cNvSpPr txBox="1"/>
          <p:nvPr/>
        </p:nvSpPr>
        <p:spPr>
          <a:xfrm>
            <a:off x="6126480" y="5539918"/>
            <a:ext cx="3313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Slag</a:t>
            </a:r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A3C56E3-18A4-8D6D-67DB-A8372CAB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52" y="2208765"/>
            <a:ext cx="2019300" cy="307657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BAC315E6-91DF-B7C5-A006-EE9F791814EC}"/>
              </a:ext>
            </a:extLst>
          </p:cNvPr>
          <p:cNvSpPr txBox="1"/>
          <p:nvPr/>
        </p:nvSpPr>
        <p:spPr>
          <a:xfrm>
            <a:off x="1895725" y="5477233"/>
            <a:ext cx="3313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Omfamning</a:t>
            </a:r>
            <a:r>
              <a:rPr lang="fi-FI" dirty="0"/>
              <a:t>, </a:t>
            </a:r>
            <a:r>
              <a:rPr lang="fi-FI" dirty="0" err="1"/>
              <a:t>fasthållning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knuff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63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B187FE-664C-EC9E-2B0C-7361EAC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 err="1"/>
              <a:t>Varning</a:t>
            </a:r>
            <a:r>
              <a:rPr lang="fi-FI" sz="4800" dirty="0"/>
              <a:t> - </a:t>
            </a:r>
            <a:r>
              <a:rPr lang="fi-FI" sz="4800" dirty="0" err="1"/>
              <a:t>gult</a:t>
            </a:r>
            <a:r>
              <a:rPr lang="fi-FI" sz="4800" dirty="0"/>
              <a:t> </a:t>
            </a:r>
            <a:r>
              <a:rPr lang="fi-FI" sz="4800" dirty="0" err="1"/>
              <a:t>kort</a:t>
            </a:r>
            <a:endParaRPr lang="fi-FI" sz="4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670160-98A5-A4AD-A9BB-F4BEFF915B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4721" y="2120900"/>
            <a:ext cx="2560320" cy="3834526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E617CB-C0C1-7D30-C09E-0D57D03551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I handboll används </a:t>
            </a:r>
            <a:r>
              <a:rPr lang="sv-SE" dirty="0" err="1"/>
              <a:t>sk</a:t>
            </a:r>
            <a:r>
              <a:rPr lang="sv-SE" dirty="0"/>
              <a:t> progressiv bestraffning: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Max tre varningar/lag/match. Vid ett fjärde bestraffbart foul för samma lag bör foulande spelare tilldömas 2min utvisning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Max en varning/spelare/match. Vid ett ytterligare bestraffbart foul av en samma spelare utdöms 2min utvisning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BE1E7B-4681-79FF-62BB-5D4AC422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orakulmi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v-SE" sz="4800" i="1" dirty="0">
                <a:solidFill>
                  <a:srgbClr val="FFFFFF"/>
                </a:solidFill>
              </a:rPr>
              <a:t>Använd denna sammanfattning för att bekanta unga spelare och föräldrar som är nya inom sporten med de viktigaste reglerna och domarens handsignaler </a:t>
            </a:r>
            <a:endParaRPr lang="fi" sz="4800" i="1" dirty="0">
              <a:solidFill>
                <a:srgbClr val="FFFFFF"/>
              </a:solidFill>
            </a:endParaRP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endParaRPr lang="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32ED07-2703-C5CD-DD09-8D25E8CB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2min </a:t>
            </a:r>
            <a:r>
              <a:rPr lang="fi-FI" dirty="0" err="1"/>
              <a:t>utvisning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902108-1452-0E81-46AF-59A809B204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 err="1"/>
              <a:t>T.ex</a:t>
            </a:r>
            <a:r>
              <a:rPr lang="sv-SE" dirty="0"/>
              <a:t> om: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Ett kast direkt mot målvaktens huvud i en spelsituation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Träffar motståndarens ansikte eller hals med en hand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dirty="0"/>
              <a:t>Skuffa, hålla fast eller riva hårt (särskilt bakifrån eller från sidan)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B92FAE-6BB7-5AC5-F47B-436B73C6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6146" name="Picture 2" descr="Suspension (2 minutes)">
            <a:extLst>
              <a:ext uri="{FF2B5EF4-FFF2-40B4-BE49-F238E27FC236}">
                <a16:creationId xmlns:a16="http://schemas.microsoft.com/office/drawing/2014/main" id="{38B44935-2E6C-E102-AFC0-FEAC1D46E0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34" y="2059389"/>
            <a:ext cx="2232773" cy="33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30DD0DD-7F6C-913B-FFFB-CC8BA07D7B51}"/>
              </a:ext>
            </a:extLst>
          </p:cNvPr>
          <p:cNvSpPr txBox="1"/>
          <p:nvPr/>
        </p:nvSpPr>
        <p:spPr>
          <a:xfrm>
            <a:off x="1457076" y="5499762"/>
            <a:ext cx="3671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BA8B7"/>
              </a:buClr>
            </a:pPr>
            <a:r>
              <a:rPr lang="fi-FI" dirty="0" err="1"/>
              <a:t>Domartecken</a:t>
            </a:r>
            <a:r>
              <a:rPr lang="fi-FI" dirty="0"/>
              <a:t>: </a:t>
            </a:r>
            <a:r>
              <a:rPr lang="fi-FI" dirty="0" err="1"/>
              <a:t>Utvisning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6075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C6361A-04B4-F5B0-D594-EE4B0184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Diskvalifikation</a:t>
            </a:r>
            <a:r>
              <a:rPr lang="fi-FI" dirty="0"/>
              <a:t> - </a:t>
            </a:r>
            <a:r>
              <a:rPr lang="fi-FI" dirty="0" err="1"/>
              <a:t>rött</a:t>
            </a:r>
            <a:r>
              <a:rPr lang="fi-FI" dirty="0"/>
              <a:t> </a:t>
            </a:r>
            <a:r>
              <a:rPr lang="fi-FI" dirty="0" err="1"/>
              <a:t>kort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8585A9-1749-F224-3E8E-AA5EE217A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8404" y="2120900"/>
            <a:ext cx="5367276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Ett regelvidrig agerande som äventyrar motståndarens hälsa. Situationen kan vara farlig om den till exempel händer när en spelare rör sig snabbt eller i luften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Utdöms också vid tredje utvisning för samma spelare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Laget reduceras med en spelare i 2min tid, därefter får man igen spela med fullt lag men diskvalificerad spelare får inte delta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F44E28-4A36-CC46-36D2-E2E99FA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F8D197-ECCC-C695-C96E-D8E0231384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8196" y="2216315"/>
            <a:ext cx="2392204" cy="35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91F7E4-7F8C-BBDD-CF49-CF827B51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Mål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708710-D1E7-B42D-8472-20246BE6F3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Domartecken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Två</a:t>
            </a:r>
            <a:r>
              <a:rPr lang="fi-FI" dirty="0"/>
              <a:t> </a:t>
            </a:r>
            <a:r>
              <a:rPr lang="fi-FI" dirty="0" err="1"/>
              <a:t>visslingar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varandra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5891FEE-53FF-D420-8FEC-AA13DFB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3074" name="Picture 2" descr="Goal">
            <a:extLst>
              <a:ext uri="{FF2B5EF4-FFF2-40B4-BE49-F238E27FC236}">
                <a16:creationId xmlns:a16="http://schemas.microsoft.com/office/drawing/2014/main" id="{98010CA6-0E03-9EBB-AA85-5D470B2453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1" y="2260282"/>
            <a:ext cx="2330609" cy="34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2DAA9-E190-8D93-DD5A-9D91C478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dirty="0" err="1"/>
              <a:t>Rörelse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bollen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326341A-3C77-7571-7DD8-1BB201505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0623" y="2212921"/>
            <a:ext cx="4639736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Spelaren som har kontroll över bollen får inte ta mer än tre steg när hen har bollen i handen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Man kan också röra sig medan man studsar bollen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Efter studs får spelaren ta 3 steg med bollen i handen eller spela bollen vidare.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D010F1-3923-2896-CDF7-62A934D6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8703801-F711-40F9-9B56-77FBC145414B}" type="datetime1">
              <a:rPr lang="fi-FI" smtClean="0"/>
              <a:pPr rtl="0">
                <a:spcAft>
                  <a:spcPts val="600"/>
                </a:spcAft>
              </a:pPr>
              <a:t>2.10.2022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9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2DAA9-E190-8D93-DD5A-9D91C478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dirty="0" err="1"/>
              <a:t>Stegfel</a:t>
            </a:r>
            <a:endParaRPr lang="fi-FI" dirty="0"/>
          </a:p>
        </p:txBody>
      </p:sp>
      <p:pic>
        <p:nvPicPr>
          <p:cNvPr id="10" name="Sisällön paikkamerkki 9" descr="Kuva, joka sisältää kohteen henkilö, poseeraaminen&#10;&#10;Kuvaus luotu automaattisesti">
            <a:extLst>
              <a:ext uri="{FF2B5EF4-FFF2-40B4-BE49-F238E27FC236}">
                <a16:creationId xmlns:a16="http://schemas.microsoft.com/office/drawing/2014/main" id="{37181D16-20E5-94D0-D5F1-DDCB81B2AC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22" y="2120900"/>
            <a:ext cx="2494252" cy="3748193"/>
          </a:xfrm>
          <a:noFill/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326341A-3C77-7571-7DD8-1BB201505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Spelaren får hålla bollen i handen och därefter förflytta sig högst tre (3) steg utan att studsa, passa eller kasta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Domaren avbryter spelet med en vissling och motståndarlaget fortsätter spelet med ett frikast från den plats där felet skedde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Samma domartecken när ett tilldömt kast inte är utfört inom tre sekunder.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D010F1-3923-2896-CDF7-62A934D6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8703801-F711-40F9-9B56-77FBC145414B}" type="datetime1">
              <a:rPr lang="fi-FI" smtClean="0"/>
              <a:pPr rtl="0">
                <a:spcAft>
                  <a:spcPts val="600"/>
                </a:spcAft>
              </a:pPr>
              <a:t>2.10.2022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70CC9-D322-50F9-D8E4-E991B3E4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Felaktiga</a:t>
            </a:r>
            <a:r>
              <a:rPr lang="fi-FI" dirty="0"/>
              <a:t> </a:t>
            </a:r>
            <a:r>
              <a:rPr lang="fi-FI" dirty="0" err="1"/>
              <a:t>dribblingar</a:t>
            </a:r>
            <a:endParaRPr lang="fi-FI" dirty="0"/>
          </a:p>
        </p:txBody>
      </p:sp>
      <p:pic>
        <p:nvPicPr>
          <p:cNvPr id="7" name="Sisällön paikkamerkki 6" descr="Kuva, joka sisältää kohteen henkilö, sininen, urheilu&#10;&#10;Kuvaus luotu automaattisesti">
            <a:extLst>
              <a:ext uri="{FF2B5EF4-FFF2-40B4-BE49-F238E27FC236}">
                <a16:creationId xmlns:a16="http://schemas.microsoft.com/office/drawing/2014/main" id="{B83EC468-816F-A74A-CB11-5BFB91487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2063489"/>
            <a:ext cx="2317591" cy="3460217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C1BE3E-7920-6D5F-D583-B9499352DC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Dubbeldribbling / oregelbunden dribbling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Dubbeldribbling = efter att ha studsat bollen och tagit i den studsar spelaren på nytt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Domaren avbryter spelet med en vissling och motståndarlaget fortsätter spelet med ett frikast från den plats där felet skedde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24A5A7-41E1-D532-D069-7981A8B5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7A7DD-3CC0-AE02-8C46-3A971D0E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err="1"/>
              <a:t>Offensivt</a:t>
            </a:r>
            <a:r>
              <a:rPr lang="fi-FI" sz="4400" dirty="0"/>
              <a:t> </a:t>
            </a:r>
            <a:r>
              <a:rPr lang="fi-FI" sz="4400" dirty="0" err="1"/>
              <a:t>fel</a:t>
            </a:r>
            <a:r>
              <a:rPr lang="fi-FI" sz="4400" dirty="0"/>
              <a:t> (”väkisin”/</a:t>
            </a:r>
            <a:r>
              <a:rPr lang="fi-FI" sz="4400" dirty="0" err="1"/>
              <a:t>stürmerfoul</a:t>
            </a:r>
            <a:r>
              <a:rPr lang="fi-FI" sz="4400" dirty="0"/>
              <a:t>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5D024A-EF03-8833-5C5E-4881B9109C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Uighur" panose="02000000000000000000" pitchFamily="2" charset="-78"/>
              </a:rPr>
              <a:t>Anfallaren springer rakt på försvararen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Uighur" panose="02000000000000000000" pitchFamily="2" charset="-78"/>
              </a:rPr>
              <a:t>Bollen tilldelas det försvarande laget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Uighur" panose="02000000000000000000" pitchFamily="2" charset="-78"/>
              </a:rPr>
              <a:t>Spelet fortsätter med ett frikast</a:t>
            </a:r>
            <a:endParaRPr lang="fi-FI" sz="1800" dirty="0">
              <a:latin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EB4676-6E0D-2F4E-39E6-10C23CCB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pic>
        <p:nvPicPr>
          <p:cNvPr id="1026" name="Picture 2" descr="Offensive foul">
            <a:extLst>
              <a:ext uri="{FF2B5EF4-FFF2-40B4-BE49-F238E27FC236}">
                <a16:creationId xmlns:a16="http://schemas.microsoft.com/office/drawing/2014/main" id="{4D555893-311C-FCFC-25DD-143EAACBF7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03" y="2235200"/>
            <a:ext cx="2485720" cy="36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8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07203-F2E6-398E-3BD4-B88E76BE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Spelarbyte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8F3440-B43F-462F-3DA2-AED7B07A94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Man får gå in på spelfältet först när spelaren som lämnar planen är utanför fältet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Avbytarlinje är markerat på golvet i hallarna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För ett felaktigt byte utdöms 2 minuters utvisning till den felande spelaren (som kom in på planen före den andra hann komma ut)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A196F9-B62C-6E56-FE72-E2343468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DFA238A9-6A18-6411-2666-94EFCF1CD0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Substitution lines and substitution area">
            <a:extLst>
              <a:ext uri="{FF2B5EF4-FFF2-40B4-BE49-F238E27FC236}">
                <a16:creationId xmlns:a16="http://schemas.microsoft.com/office/drawing/2014/main" id="{2AC1D299-5D1B-BB6E-A17C-1812300E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94635"/>
            <a:ext cx="4743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2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42DCA9-3085-3821-E0B4-CCB32438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Målgården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0AF85A3-6D02-C97A-E2EA-EB5B2E8DFE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3" y="2846436"/>
            <a:ext cx="3224415" cy="2442023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81ADB6-A119-BE07-3573-B9F6CA7311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6 meter från mållinjen och målstolparna, utespelare får inte gå in i målgården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Frikast för det anfallande laget om försvararen stiger in i målgården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berör</a:t>
            </a:r>
            <a:r>
              <a:rPr lang="fi-FI" dirty="0"/>
              <a:t> </a:t>
            </a:r>
            <a:r>
              <a:rPr lang="fi-FI" dirty="0" err="1"/>
              <a:t>bollen</a:t>
            </a:r>
            <a:r>
              <a:rPr lang="fi-FI" dirty="0"/>
              <a:t>, </a:t>
            </a:r>
            <a:r>
              <a:rPr lang="fi-FI" dirty="0" err="1"/>
              <a:t>ifall</a:t>
            </a:r>
            <a:r>
              <a:rPr lang="fi-FI" dirty="0"/>
              <a:t> </a:t>
            </a:r>
            <a:r>
              <a:rPr lang="fi-FI" dirty="0" err="1"/>
              <a:t>försvararen</a:t>
            </a:r>
            <a:r>
              <a:rPr lang="fi-FI" dirty="0"/>
              <a:t> </a:t>
            </a:r>
            <a:r>
              <a:rPr lang="fi-FI" dirty="0" err="1"/>
              <a:t>stiger</a:t>
            </a:r>
            <a:r>
              <a:rPr lang="fi-FI" dirty="0"/>
              <a:t> in i </a:t>
            </a:r>
            <a:r>
              <a:rPr lang="fi-FI" dirty="0" err="1"/>
              <a:t>målgården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hindrar</a:t>
            </a:r>
            <a:r>
              <a:rPr lang="fi-FI" dirty="0"/>
              <a:t> </a:t>
            </a:r>
            <a:r>
              <a:rPr lang="fi-FI" dirty="0" err="1"/>
              <a:t>anfallarens</a:t>
            </a:r>
            <a:r>
              <a:rPr lang="fi-FI" dirty="0"/>
              <a:t> </a:t>
            </a:r>
            <a:r>
              <a:rPr lang="fi-FI" dirty="0" err="1"/>
              <a:t>kast</a:t>
            </a:r>
            <a:r>
              <a:rPr lang="fi-FI" dirty="0"/>
              <a:t> </a:t>
            </a:r>
            <a:r>
              <a:rPr lang="fi-FI" dirty="0" err="1"/>
              <a:t>utdöms</a:t>
            </a:r>
            <a:r>
              <a:rPr lang="fi-FI" dirty="0"/>
              <a:t> 7m-kast</a:t>
            </a:r>
            <a:endParaRPr lang="sv-SE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6A5423-B80B-D102-0BED-4C2911B2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5D4FFD-250F-42DE-8618-6D33D0945576}" type="datetime1">
              <a:rPr lang="fi-FI" smtClean="0"/>
              <a:t>2.10.2022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6691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{222853CF-7F62-42B6-B213-A64ADA78B608}tf56160789_win32</Template>
  <TotalTime>433</TotalTime>
  <Words>764</Words>
  <Application>Microsoft Office PowerPoint</Application>
  <PresentationFormat>Laajakuva</PresentationFormat>
  <Paragraphs>99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Bookman Old Style</vt:lpstr>
      <vt:lpstr>Calibri</vt:lpstr>
      <vt:lpstr>Franklin Gothic Book</vt:lpstr>
      <vt:lpstr>Wingdings</vt:lpstr>
      <vt:lpstr>1_RetrospectVTI</vt:lpstr>
      <vt:lpstr>Väsentligaste reglerna</vt:lpstr>
      <vt:lpstr>Använd denna sammanfattning för att bekanta unga spelare och föräldrar som är nya inom sporten med de viktigaste reglerna och domarens handsignaler </vt:lpstr>
      <vt:lpstr>Mål</vt:lpstr>
      <vt:lpstr>Rörelse med bollen</vt:lpstr>
      <vt:lpstr>Stegfel</vt:lpstr>
      <vt:lpstr>Felaktiga dribblingar</vt:lpstr>
      <vt:lpstr>Offensivt fel (”väkisin”/stürmerfoul)</vt:lpstr>
      <vt:lpstr>Spelarbyte</vt:lpstr>
      <vt:lpstr>Målgården</vt:lpstr>
      <vt:lpstr>Utkast</vt:lpstr>
      <vt:lpstr>Passivt spel</vt:lpstr>
      <vt:lpstr>Avkast från mittlinjen</vt:lpstr>
      <vt:lpstr>Inkast från sidlinjen</vt:lpstr>
      <vt:lpstr>Frikast</vt:lpstr>
      <vt:lpstr>7m-kast</vt:lpstr>
      <vt:lpstr>Domartecken för 3m avstånd</vt:lpstr>
      <vt:lpstr>Tillåtelse för två personer att beträda spelplanen</vt:lpstr>
      <vt:lpstr>Försvararens regelbrott </vt:lpstr>
      <vt:lpstr>Varning - gult kort</vt:lpstr>
      <vt:lpstr>2min utvisning</vt:lpstr>
      <vt:lpstr>Diskvalifikation - rött kort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Juha Voutilainen</dc:creator>
  <cp:lastModifiedBy>Annika Peppiina Laaksonen</cp:lastModifiedBy>
  <cp:revision>12</cp:revision>
  <dcterms:created xsi:type="dcterms:W3CDTF">2022-09-06T12:04:11Z</dcterms:created>
  <dcterms:modified xsi:type="dcterms:W3CDTF">2022-10-02T15:26:23Z</dcterms:modified>
</cp:coreProperties>
</file>