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65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75" r:id="rId12"/>
    <p:sldId id="266" r:id="rId13"/>
    <p:sldId id="267" r:id="rId14"/>
    <p:sldId id="272" r:id="rId15"/>
    <p:sldId id="278" r:id="rId16"/>
    <p:sldId id="269" r:id="rId17"/>
    <p:sldId id="276" r:id="rId18"/>
    <p:sldId id="268" r:id="rId19"/>
    <p:sldId id="270" r:id="rId20"/>
    <p:sldId id="273" r:id="rId21"/>
    <p:sldId id="274" r:id="rId22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0DC5F-1B84-4F61-8475-2324C0EB8076}" v="50" dt="2022-09-06T14:24:07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-80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DEBEE2-912F-480E-9C05-4E31D92225DD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21C386-28B7-45C1-B2F1-573A3A26E1C5}" type="datetime1">
              <a:rPr lang="fi-FI" smtClean="0"/>
              <a:t>2.10.2022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"/>
              <a:t>Muokkaa tekstin perustyylejä napsauttamalla</a:t>
            </a:r>
            <a:endParaRPr lang="en-US"/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i-FI"/>
              <a:t>Muokkaa alaotsikon perustyyliä napsautt.</a:t>
            </a:r>
            <a:endParaRPr lang="en-US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33519F-843D-4D32-BA64-656BC6AC4DA3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41986F-AC63-4C6C-A83D-BE731401382C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98A873-79C9-43D8-B793-398293F8F7CF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703801-F711-40F9-9B56-77FBC145414B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CD3DFB-A4C7-4CEC-AB9B-66D7594D9109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6A7F96-E146-44FA-9181-EADF068C161D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BC3B49-041D-4B38-8CBE-140F67F1C3C3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2A58AB-B984-44E1-96A8-5FC5D89F26AA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81DDB612-6900-4DF6-9D0F-3D8EC5067B5D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99058F8-0286-4E06-8D9E-02EE5CB85371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"/>
              <a:t>Muokkaa otsikon perustyyliä napsauttamalla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E6343564-1337-43E5-904A-A7BD9FFE90C2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uorakulmi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fi" sz="8000" dirty="0"/>
              <a:t>Keskeiset säännöt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init ja f-juniorit – S</a:t>
            </a:r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  <a:r>
              <a:rPr lang="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omen käsipalloliiton erityissäännöt</a:t>
            </a:r>
            <a:endParaRPr lang="fi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D2D52945-6285-0262-7736-F51D68422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8" y="862330"/>
            <a:ext cx="5229649" cy="51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33A7C0-AF06-CDD9-61E1-9A77C25B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Maalivahdin ulosheitto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B2C1BF1-C147-215A-A1A9-DCD8CA46F8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Käsimerkki: Maalivahdin ulosheitto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8651AAD-3C70-F772-F9A1-480CD827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CDBF627-29E3-075B-3D78-48D5FD490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031" y="2872683"/>
            <a:ext cx="4046880" cy="276095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C1F883A8-D2B4-33C6-8767-D370B1B21DEE}"/>
              </a:ext>
            </a:extLst>
          </p:cNvPr>
          <p:cNvSpPr txBox="1"/>
          <p:nvPr/>
        </p:nvSpPr>
        <p:spPr>
          <a:xfrm>
            <a:off x="570451" y="2120900"/>
            <a:ext cx="544073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/>
              <a:t>Tuomitaan, jos:</a:t>
            </a:r>
          </a:p>
          <a:p>
            <a:pPr marL="742950" lvl="1" indent="-285750"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/>
              <a:t>Hyökkääjä astuu viivalle tai maalialueelle </a:t>
            </a:r>
          </a:p>
          <a:p>
            <a:pPr marL="742950" lvl="1" indent="-285750"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/>
              <a:t>Hyökkääjän heittämä pallo ylittää päätyrajan</a:t>
            </a:r>
          </a:p>
          <a:p>
            <a:pPr marL="742950" lvl="1" indent="-285750"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/>
              <a:t>Maalivahtiin viimeksi osunut pallo ylittää päätyrajan</a:t>
            </a:r>
          </a:p>
          <a:p>
            <a:pPr marL="742950" lvl="1" indent="-285750"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/>
              <a:t>Pallo pysähtyy maalialueelle</a:t>
            </a:r>
          </a:p>
          <a:p>
            <a:pPr marL="742950" lvl="1" indent="-285750"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/>
              <a:t>Pallo on maalivahdin hallussa maalialueella</a:t>
            </a:r>
          </a:p>
        </p:txBody>
      </p:sp>
    </p:spTree>
    <p:extLst>
      <p:ext uri="{BB962C8B-B14F-4D97-AF65-F5344CB8AC3E}">
        <p14:creationId xmlns:p14="http://schemas.microsoft.com/office/powerpoint/2010/main" val="268086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354090-700A-974A-78EC-1F149614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Passiivinen peli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A0CC65B1-A6CA-DF93-0918-D924C8BC0B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00154" y="1959133"/>
            <a:ext cx="2246927" cy="3318855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75A0F2-703D-DA23-5670-6406A552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7170" name="Picture 2" descr="Forewarning signal for passive play">
            <a:extLst>
              <a:ext uri="{FF2B5EF4-FFF2-40B4-BE49-F238E27FC236}">
                <a16:creationId xmlns:a16="http://schemas.microsoft.com/office/drawing/2014/main" id="{1F5FA4B0-65CD-1517-C589-A2D18C034B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028" y="2080273"/>
            <a:ext cx="20193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820E571-7F04-2CA2-F1CB-2592076FC40E}"/>
              </a:ext>
            </a:extLst>
          </p:cNvPr>
          <p:cNvSpPr txBox="1"/>
          <p:nvPr/>
        </p:nvSpPr>
        <p:spPr>
          <a:xfrm>
            <a:off x="377505" y="5499762"/>
            <a:ext cx="59729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/>
              <a:t>Käsimerkki: Passiivisen pelin ennakkovaroitus </a:t>
            </a:r>
          </a:p>
          <a:p>
            <a:pPr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/>
              <a:t>Ennakkovaroitusmerkin jälkeen hyökkäävällä joukkueella on neljä (4) syöttöä aikaa viimeistellä hyökkäys.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A788608-4D01-2F21-BC26-DDBDD4FC0C36}"/>
              </a:ext>
            </a:extLst>
          </p:cNvPr>
          <p:cNvSpPr txBox="1"/>
          <p:nvPr/>
        </p:nvSpPr>
        <p:spPr>
          <a:xfrm>
            <a:off x="7009530" y="5414109"/>
            <a:ext cx="3793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/>
              <a:t>Käsimerkki Passiivisen peli</a:t>
            </a:r>
          </a:p>
          <a:p>
            <a:pPr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/>
              <a:t>Vihellyksen jälkeen peli jatkuu puolustavan joukkueen vapaaheitolla </a:t>
            </a:r>
          </a:p>
        </p:txBody>
      </p:sp>
    </p:spTree>
    <p:extLst>
      <p:ext uri="{BB962C8B-B14F-4D97-AF65-F5344CB8AC3E}">
        <p14:creationId xmlns:p14="http://schemas.microsoft.com/office/powerpoint/2010/main" val="1748267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5FC1E5-83C3-6579-58FA-952570A0D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Alkuheitto keskeltä kenttää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20036D3-5A58-CF06-AE36-F25B94764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7681" y="2120900"/>
            <a:ext cx="9997999" cy="37481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Alkuheitto suoritetaan tuomarin vihellyksen jälkeen keskikentältä pelin alussa sekä maalin jälkeen.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FFE92FA-854E-C1C4-740A-556499FD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90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02035F-5E60-B9AE-61FF-F2AFD48C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Sisäänheitto</a:t>
            </a:r>
            <a:r>
              <a:rPr lang="fi-FI" dirty="0"/>
              <a:t> sivurajalta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84267E-4D01-F73D-884F-B8BDA76127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Jalka sivurajalla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Heiton saa heittää heti kun jalka on viivalla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Ei tarvitse odottaa vihellystä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B2727D2-8A46-862D-5543-AFED69E9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4098" name="Picture 2" descr="Throw-in – direction">
            <a:extLst>
              <a:ext uri="{FF2B5EF4-FFF2-40B4-BE49-F238E27FC236}">
                <a16:creationId xmlns:a16="http://schemas.microsoft.com/office/drawing/2014/main" id="{068F52D1-5FE7-2BF3-AFF7-A6A53770AF4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34" y="2044066"/>
            <a:ext cx="2356326" cy="352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76038A8-DC4F-553D-663C-28C6D3A37496}"/>
              </a:ext>
            </a:extLst>
          </p:cNvPr>
          <p:cNvSpPr txBox="1"/>
          <p:nvPr/>
        </p:nvSpPr>
        <p:spPr>
          <a:xfrm>
            <a:off x="2175034" y="5671852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Käsimerkki </a:t>
            </a:r>
            <a:r>
              <a:rPr lang="fi-FI" dirty="0" err="1"/>
              <a:t>Sisäänheiton</a:t>
            </a:r>
            <a:r>
              <a:rPr lang="fi-FI" dirty="0"/>
              <a:t> suunta</a:t>
            </a:r>
          </a:p>
        </p:txBody>
      </p:sp>
    </p:spTree>
    <p:extLst>
      <p:ext uri="{BB962C8B-B14F-4D97-AF65-F5344CB8AC3E}">
        <p14:creationId xmlns:p14="http://schemas.microsoft.com/office/powerpoint/2010/main" val="128021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C9EF6-4A73-78D8-E638-A8B98E3D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Vapaaheitto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53039A2-F598-37ED-3AA4-843DE809B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2510" y="2120900"/>
            <a:ext cx="5753170" cy="37481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9 metrin viivalta, kun rike tapahtuu 6 metrin ja 9 metrin viivojen välissä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Muuten rikkeen tai virheen tekopaikasta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Heiton saa suorittaa heti, kun pelaajat ovat oikein sijoittuneita - ei tarvitse odottaa vihellystä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Varoituksen tai ulosajon jälkeen vapaaheiton saa suorittaa vasta tuomarin vihellyksen jälkeen</a:t>
            </a:r>
          </a:p>
          <a:p>
            <a:pPr>
              <a:buFont typeface="Wingdings" panose="05000000000000000000" pitchFamily="2" charset="2"/>
              <a:buChar char="§"/>
            </a:pPr>
            <a:endParaRPr lang="fi-FI" dirty="0"/>
          </a:p>
          <a:p>
            <a:pPr>
              <a:buFont typeface="Wingdings" panose="05000000000000000000" pitchFamily="2" charset="2"/>
              <a:buChar char="§"/>
            </a:pP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A0A6584-8F64-1BFA-0FB3-E5F73F20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5122" name="Picture 2" descr="Free throw – direction">
            <a:extLst>
              <a:ext uri="{FF2B5EF4-FFF2-40B4-BE49-F238E27FC236}">
                <a16:creationId xmlns:a16="http://schemas.microsoft.com/office/drawing/2014/main" id="{3E96B1F3-B029-7031-7480-7FA4189E035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51" y="2242661"/>
            <a:ext cx="20669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09FBCD22-1614-0E62-95A7-46D9A5D719A5}"/>
              </a:ext>
            </a:extLst>
          </p:cNvPr>
          <p:cNvSpPr txBox="1"/>
          <p:nvPr/>
        </p:nvSpPr>
        <p:spPr>
          <a:xfrm>
            <a:off x="1457076" y="5499762"/>
            <a:ext cx="3671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Käsimerkki: Vapaaheiton suunta</a:t>
            </a:r>
          </a:p>
        </p:txBody>
      </p:sp>
    </p:spTree>
    <p:extLst>
      <p:ext uri="{BB962C8B-B14F-4D97-AF65-F5344CB8AC3E}">
        <p14:creationId xmlns:p14="http://schemas.microsoft.com/office/powerpoint/2010/main" val="2273217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7193C9-FABF-96F2-C7D3-253B2986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Käsimerkki: 3 metrin etäisyyden pitäminen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A9D0939-F572-743C-6B68-EC93832ED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620" y="2120900"/>
            <a:ext cx="5837060" cy="3748194"/>
          </a:xfrm>
        </p:spPr>
        <p:txBody>
          <a:bodyPr/>
          <a:lstStyle/>
          <a:p>
            <a:r>
              <a:rPr lang="fi-FI" dirty="0"/>
              <a:t>Vastustajalle tuomitun heiton yhteydessä puolustajien täytyy sijoittua vähintään kolmen (3) metrin päähän heittoa suorittavasta pelaajasta.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8A3ACED-5F1E-AAE4-7133-1CC249D9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3EE73F9-6A14-1F61-35F3-7C94E0AB8D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74106" y="2470944"/>
            <a:ext cx="20859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98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31FFBB-00DF-6780-5917-590840FD4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7 metrin heitto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EB524324-F160-3394-B402-880245F127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09" y="2835406"/>
            <a:ext cx="3671889" cy="2478273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7099846-1D47-AA3A-10D5-3AD1978AA5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Tuomari osoittaa kädellään seitsemän metrin viivaa ja viheltää yhden pitkän vihellyksen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Yhden jalan täytyy olla lattiapinnassa sekä pysyä 7 metrin rajan takana koko heiton ajan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Saa suorittaa tuomarin vihellyksen jälkeen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Tuomitaan, kun vastustaja rikkoo </a:t>
            </a:r>
            <a:r>
              <a:rPr lang="fi-FI" b="1" dirty="0"/>
              <a:t>selvän maalinsaantitilaisuuden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A66FCA-42F6-765D-91E1-09E92BE9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1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72F216-6C11-18E0-BDC4-10E832CB4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Lupa kahdelle henkilölle tulla kentälle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0277AFF-780A-59C2-DCBF-111818C9F4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Kaksi joukkueen toimitsijaa saa mennä kentälle hoitamaan loukkaantunutta pelaajaa tuomarin luvan saatuaan.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DC8A602-BE8D-4CB5-D90F-597BE7F2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8194" name="Picture 2" descr="Permission for two persons (who are entitled to participate) to enter the court during time-out">
            <a:extLst>
              <a:ext uri="{FF2B5EF4-FFF2-40B4-BE49-F238E27FC236}">
                <a16:creationId xmlns:a16="http://schemas.microsoft.com/office/drawing/2014/main" id="{636DC818-7ADC-D707-208B-0413AF6244F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0" y="2106682"/>
            <a:ext cx="2276951" cy="343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71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C9EF6-4A73-78D8-E638-A8B98E3D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Puolustajan virheet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53039A2-F598-37ED-3AA4-843DE809BE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fi-FI" dirty="0"/>
          </a:p>
          <a:p>
            <a:pPr>
              <a:buFont typeface="Wingdings" panose="05000000000000000000" pitchFamily="2" charset="2"/>
              <a:buChar char="§"/>
            </a:pP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A0A6584-8F64-1BFA-0FB3-E5F73F20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5124" name="Picture 4" descr="Restraining, holding or pushing">
            <a:extLst>
              <a:ext uri="{FF2B5EF4-FFF2-40B4-BE49-F238E27FC236}">
                <a16:creationId xmlns:a16="http://schemas.microsoft.com/office/drawing/2014/main" id="{10B23545-2756-16C7-CC7E-E57061E9418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20" y="2120900"/>
            <a:ext cx="202882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EA7C6EF-9133-F445-3ED6-D8266FB05D26}"/>
              </a:ext>
            </a:extLst>
          </p:cNvPr>
          <p:cNvSpPr txBox="1"/>
          <p:nvPr/>
        </p:nvSpPr>
        <p:spPr>
          <a:xfrm>
            <a:off x="6126480" y="5539918"/>
            <a:ext cx="3313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Käsimerkki: Lyöminen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A3C56E3-18A4-8D6D-67DB-A8372CAB8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952" y="2208765"/>
            <a:ext cx="2019300" cy="3076575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BAC315E6-91DF-B7C5-A006-EE9F791814EC}"/>
              </a:ext>
            </a:extLst>
          </p:cNvPr>
          <p:cNvSpPr txBox="1"/>
          <p:nvPr/>
        </p:nvSpPr>
        <p:spPr>
          <a:xfrm>
            <a:off x="1895725" y="5477233"/>
            <a:ext cx="3313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Käsimerkki: Kiinnipitäminen, sitominen, työntäminen</a:t>
            </a:r>
          </a:p>
        </p:txBody>
      </p:sp>
    </p:spTree>
    <p:extLst>
      <p:ext uri="{BB962C8B-B14F-4D97-AF65-F5344CB8AC3E}">
        <p14:creationId xmlns:p14="http://schemas.microsoft.com/office/powerpoint/2010/main" val="2666638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B187FE-664C-EC9E-2B0C-7361EAC4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Varoitus - Keltainen kortti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E670160-98A5-A4AD-A9BB-F4BEFF915B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04721" y="2120900"/>
            <a:ext cx="2560320" cy="3834526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7E617CB-C0C1-7D30-C09E-0D57D03551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Käsipallossa on käytössä ns. progressiivinen rankaiseminen: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Maksimissaan kolme varoitusta / joukkue / ottelu. Neljäs varoituksen arvoinen rike samalle joukkueelle tulisi tuomita ulosajoksi.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Yksi varoitus / pelaaja / ottelu. Toinen varoituksen arvoinen rike samalle pelaajalle tuomitaan ulosajoksi.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CBE1E7B-4681-79FF-62BB-5D4AC422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1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uorakulmio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fi" sz="4800" i="1" dirty="0">
                <a:solidFill>
                  <a:srgbClr val="FFFFFF"/>
                </a:solidFill>
              </a:rPr>
              <a:t>Tämän yhteenvedon avulla voit tutustuttaa nuoret pelaajat ja lajissa uudet vanhemmat keskeisiin sääntöihin ja tuomarin käsimerkkeihin</a:t>
            </a:r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endParaRPr lang="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32ED07-2703-C5CD-DD09-8D25E8CB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Ulosajo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6902108-1452-0E81-46AF-59A809B204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Tuomitaan esim.: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Heitto suoraan maalivahdin päähän pelitilanteessa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Vahinko-osuma kädellä vastustajan kasvoihin tai kaulaan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Kova työntäminen, kiinnipitäminen tai repiminen (erityisesti takaapäin tai sivusta)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B92FAE-6BB7-5AC5-F47B-436B73C6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6146" name="Picture 2" descr="Suspension (2 minutes)">
            <a:extLst>
              <a:ext uri="{FF2B5EF4-FFF2-40B4-BE49-F238E27FC236}">
                <a16:creationId xmlns:a16="http://schemas.microsoft.com/office/drawing/2014/main" id="{38B44935-2E6C-E102-AFC0-FEAC1D46E0E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34" y="2059389"/>
            <a:ext cx="2232773" cy="33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30DD0DD-7F6C-913B-FFFB-CC8BA07D7B51}"/>
              </a:ext>
            </a:extLst>
          </p:cNvPr>
          <p:cNvSpPr txBox="1"/>
          <p:nvPr/>
        </p:nvSpPr>
        <p:spPr>
          <a:xfrm>
            <a:off x="1457076" y="5499762"/>
            <a:ext cx="3671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/>
              <a:t>Käsimerkki Ulosajo</a:t>
            </a:r>
          </a:p>
        </p:txBody>
      </p:sp>
    </p:spTree>
    <p:extLst>
      <p:ext uri="{BB962C8B-B14F-4D97-AF65-F5344CB8AC3E}">
        <p14:creationId xmlns:p14="http://schemas.microsoft.com/office/powerpoint/2010/main" val="1456075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C6361A-04B4-F5B0-D594-EE4B01848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Sulkeminen – Punainen kortti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18585A9-1749-F224-3E8E-AA5EE217A3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Erittäin harvinaista nuorilla pelaajilla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Vastapelaajan terveyttä vaarantava rikkomus. Tilanne voi olla vaarallinen, jos se tapahtuu esim. nopeasti liikkuvaan tai ilmassa olevaan pelaajaan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Kolmas ulosajo samalle palaajalle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Joukkue pelaa 2 minuutin ajan alivoimalla. Suljettu pelaaja ei </a:t>
            </a:r>
            <a:r>
              <a:rPr lang="fi-FI"/>
              <a:t>voi enää osallistua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F44E28-4A36-CC46-36D2-E2E99FA2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6F8D197-ECCC-C695-C96E-D8E0231384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8196" y="2216315"/>
            <a:ext cx="2392204" cy="358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9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91F7E4-7F8C-BBDD-CF49-CF827B51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Maali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1708710-D1E7-B42D-8472-20246BE6F3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Käsimerkki: maali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Kaksi perättäistä vihellystä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5891FEE-53FF-D420-8FEC-AA13DFB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3074" name="Picture 2" descr="Goal">
            <a:extLst>
              <a:ext uri="{FF2B5EF4-FFF2-40B4-BE49-F238E27FC236}">
                <a16:creationId xmlns:a16="http://schemas.microsoft.com/office/drawing/2014/main" id="{98010CA6-0E03-9EBB-AA85-5D470B2453C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31" y="2260282"/>
            <a:ext cx="2330609" cy="349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B2DAA9-E190-8D93-DD5A-9D91C478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fi-FI" dirty="0"/>
              <a:t>Liikkuminen pallon kanssa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326341A-3C77-7571-7DD8-1BB201505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50623" y="2212921"/>
            <a:ext cx="4639736" cy="37481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Palloa hallitseva pelaaja saa ottaa korkeintaan kolme askelta pallo hallussaan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Liikkua saa lisäksi palloa pomputtaen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Pomputuksen jälkeen pelaaja saa ottaa 3 askelta pallon kanssa tai pelata pallo eteenpäin.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D010F1-3923-2896-CDF7-62A934D63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8703801-F711-40F9-9B56-77FBC145414B}" type="datetime1">
              <a:rPr lang="fi-FI" smtClean="0"/>
              <a:pPr rtl="0">
                <a:spcAft>
                  <a:spcPts val="600"/>
                </a:spcAft>
              </a:pPr>
              <a:t>2.10.2022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9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B2DAA9-E190-8D93-DD5A-9D91C478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fi-FI" dirty="0"/>
              <a:t>Askelvirhe</a:t>
            </a:r>
          </a:p>
        </p:txBody>
      </p:sp>
      <p:pic>
        <p:nvPicPr>
          <p:cNvPr id="10" name="Sisällön paikkamerkki 9" descr="Kuva, joka sisältää kohteen henkilö, poseeraaminen&#10;&#10;Kuvaus luotu automaattisesti">
            <a:extLst>
              <a:ext uri="{FF2B5EF4-FFF2-40B4-BE49-F238E27FC236}">
                <a16:creationId xmlns:a16="http://schemas.microsoft.com/office/drawing/2014/main" id="{37181D16-20E5-94D0-D5F1-DDCB81B2AC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22" y="2120900"/>
            <a:ext cx="2494252" cy="3748193"/>
          </a:xfrm>
          <a:noFill/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326341A-3C77-7571-7DD8-1BB201505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Enemmän kuin kolme askelta pallo hallussa pomputtamatta, syöttämättä tai heittämättä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Tuomari katkaisee pelin vihellyksellä ja virheen tehnyt pelaaja jatkaa peliä virheen tekopaikasta vapaaheitolla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D010F1-3923-2896-CDF7-62A934D63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8703801-F711-40F9-9B56-77FBC145414B}" type="datetime1">
              <a:rPr lang="fi-FI" smtClean="0"/>
              <a:pPr rtl="0">
                <a:spcAft>
                  <a:spcPts val="600"/>
                </a:spcAft>
              </a:pPr>
              <a:t>2.10.2022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870CC9-D322-50F9-D8E4-E991B3E4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Epäsäännöllinen kuljetus</a:t>
            </a:r>
          </a:p>
        </p:txBody>
      </p:sp>
      <p:pic>
        <p:nvPicPr>
          <p:cNvPr id="7" name="Sisällön paikkamerkki 6" descr="Kuva, joka sisältää kohteen henkilö, sininen, urheilu&#10;&#10;Kuvaus luotu automaattisesti">
            <a:extLst>
              <a:ext uri="{FF2B5EF4-FFF2-40B4-BE49-F238E27FC236}">
                <a16:creationId xmlns:a16="http://schemas.microsoft.com/office/drawing/2014/main" id="{B83EC468-816F-A74A-CB11-5BFB91487A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40" y="2063489"/>
            <a:ext cx="2317591" cy="3460217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C1BE3E-7920-6D5F-D583-B9499352DC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Kaksoiskuljetus: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Pelaaja pomputtaa palloa uudelleen sen jälkeen, että on ottanut pallon välissä hallintaansa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Tuomari katkaisee pelin vihellyksellä ja virheen tehnyt pelaaja jatkaa peliä vapaaheitolla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D24A5A7-41E1-D532-D069-7981A8B5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5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27A7DD-3CC0-AE02-8C46-3A971D0E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Hyökkääjän virhe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A5D024A-EF03-8833-5C5E-4881B9109C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Uighur" panose="02000000000000000000" pitchFamily="2" charset="-78"/>
              </a:rPr>
              <a:t>Hyökkääjä juoksee suoraan päin puolustajaa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1800" dirty="0">
                <a:latin typeface="Calibri" panose="020F0502020204030204" pitchFamily="34" charset="0"/>
                <a:cs typeface="Microsoft Uighur" panose="02000000000000000000" pitchFamily="2" charset="-78"/>
              </a:rPr>
              <a:t>Pallo tuomitaan puolustavalle joukkueelle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1800" dirty="0">
                <a:latin typeface="Calibri" panose="020F0502020204030204" pitchFamily="34" charset="0"/>
                <a:cs typeface="Microsoft Uighur" panose="02000000000000000000" pitchFamily="2" charset="-78"/>
              </a:rPr>
              <a:t>Peli jatkuu vapaaheitolla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BEB4676-6E0D-2F4E-39E6-10C23CCB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1026" name="Picture 2" descr="Offensive foul">
            <a:extLst>
              <a:ext uri="{FF2B5EF4-FFF2-40B4-BE49-F238E27FC236}">
                <a16:creationId xmlns:a16="http://schemas.microsoft.com/office/drawing/2014/main" id="{4D555893-311C-FCFC-25DD-143EAACBF79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03" y="2235200"/>
            <a:ext cx="2485720" cy="368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28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507203-F2E6-398E-3BD4-B88E76BE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Vaihdon suorittaminen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78F3440-B43F-462F-3DA2-AED7B07A94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Kentälle saa mennä vasta kun kentältä poistuva pelaaja on kentän ulkopuolella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Vaihtoalue on merkitty halleissa lattiaan</a:t>
            </a:r>
            <a:endParaRPr lang="fi-FI" dirty="0">
              <a:highlight>
                <a:srgbClr val="FFFF00"/>
              </a:highlight>
            </a:endParaRP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BA196F9-B62C-6E56-FE72-E2343468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DFA238A9-6A18-6411-2666-94EFCF1CD0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 descr="Substitution lines and substitution area">
            <a:extLst>
              <a:ext uri="{FF2B5EF4-FFF2-40B4-BE49-F238E27FC236}">
                <a16:creationId xmlns:a16="http://schemas.microsoft.com/office/drawing/2014/main" id="{2AC1D299-5D1B-BB6E-A17C-1812300EE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794635"/>
            <a:ext cx="47434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72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42DCA9-3085-3821-E0B4-CCB32438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Maalialue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0AF85A3-6D02-C97A-E2EA-EB5B2E8DFE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03" y="2846436"/>
            <a:ext cx="3224415" cy="2442023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81ADB6-A119-BE07-3573-B9F6CA7311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4,5-6 metriä ikäluokasta/sarjasta riippuen, kenttäpelaajat eivät saa mennä maalialueelle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Vapaaheitto hyökkäävälle joukkueelle, jos puolustaja astuu maalialueelle ja koskee palloon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7 metrin heitto hyökkäävälle joukkueelle, jos puolustaja astuu maalialueelle ja estää hyökkääjän heiton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86A5423-B80B-D102-0BED-4C2911B25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6691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55_TF56160789" id="{EC292589-23A5-4911-B1FB-F1D04A48FA99}" vid="{88188127-3B64-41BF-A762-E81AA013BF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{222853CF-7F62-42B6-B213-A64ADA78B608}tf56160789_win32</Template>
  <TotalTime>191</TotalTime>
  <Words>575</Words>
  <Application>Microsoft Office PowerPoint</Application>
  <PresentationFormat>Laajakuva</PresentationFormat>
  <Paragraphs>100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6" baseType="lpstr">
      <vt:lpstr>Bookman Old Style</vt:lpstr>
      <vt:lpstr>Calibri</vt:lpstr>
      <vt:lpstr>Franklin Gothic Book</vt:lpstr>
      <vt:lpstr>Wingdings</vt:lpstr>
      <vt:lpstr>1_RetrospectVTI</vt:lpstr>
      <vt:lpstr>Keskeiset säännöt</vt:lpstr>
      <vt:lpstr>Tämän yhteenvedon avulla voit tutustuttaa nuoret pelaajat ja lajissa uudet vanhemmat keskeisiin sääntöihin ja tuomarin käsimerkkeihin</vt:lpstr>
      <vt:lpstr>Maali</vt:lpstr>
      <vt:lpstr>Liikkuminen pallon kanssa</vt:lpstr>
      <vt:lpstr>Askelvirhe</vt:lpstr>
      <vt:lpstr>Epäsäännöllinen kuljetus</vt:lpstr>
      <vt:lpstr>Hyökkääjän virhe</vt:lpstr>
      <vt:lpstr>Vaihdon suorittaminen</vt:lpstr>
      <vt:lpstr>Maalialue</vt:lpstr>
      <vt:lpstr>Maalivahdin ulosheitto</vt:lpstr>
      <vt:lpstr>Passiivinen peli</vt:lpstr>
      <vt:lpstr>Alkuheitto keskeltä kenttää</vt:lpstr>
      <vt:lpstr>Sisäänheitto sivurajalta</vt:lpstr>
      <vt:lpstr>Vapaaheitto</vt:lpstr>
      <vt:lpstr>Käsimerkki: 3 metrin etäisyyden pitäminen</vt:lpstr>
      <vt:lpstr>7 metrin heitto</vt:lpstr>
      <vt:lpstr>Lupa kahdelle henkilölle tulla kentälle</vt:lpstr>
      <vt:lpstr>Puolustajan virheet</vt:lpstr>
      <vt:lpstr>Varoitus - Keltainen kortti </vt:lpstr>
      <vt:lpstr>Ulosajo</vt:lpstr>
      <vt:lpstr>Sulkeminen – Punainen kortti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Juha Voutilainen</dc:creator>
  <cp:lastModifiedBy>Annika Peppiina Laaksonen</cp:lastModifiedBy>
  <cp:revision>9</cp:revision>
  <dcterms:created xsi:type="dcterms:W3CDTF">2022-09-06T12:04:11Z</dcterms:created>
  <dcterms:modified xsi:type="dcterms:W3CDTF">2022-10-02T15:43:19Z</dcterms:modified>
</cp:coreProperties>
</file>