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70" r:id="rId3"/>
    <p:sldId id="271" r:id="rId4"/>
    <p:sldId id="259" r:id="rId5"/>
    <p:sldId id="260" r:id="rId6"/>
    <p:sldId id="262" r:id="rId7"/>
    <p:sldId id="264" r:id="rId8"/>
    <p:sldId id="263" r:id="rId9"/>
    <p:sldId id="265" r:id="rId10"/>
    <p:sldId id="267" r:id="rId11"/>
    <p:sldId id="272" r:id="rId12"/>
    <p:sldId id="273" r:id="rId13"/>
    <p:sldId id="274" r:id="rId14"/>
    <p:sldId id="275" r:id="rId15"/>
    <p:sldId id="276" r:id="rId16"/>
    <p:sldId id="277" r:id="rId17"/>
    <p:sldId id="278" r:id="rId1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9" autoAdjust="0"/>
    <p:restoredTop sz="94660"/>
  </p:normalViewPr>
  <p:slideViewPr>
    <p:cSldViewPr snapToGrid="0" showGuides="1">
      <p:cViewPr varScale="1">
        <p:scale>
          <a:sx n="102" d="100"/>
          <a:sy n="102" d="100"/>
        </p:scale>
        <p:origin x="120" y="3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6925D7-0E52-40AB-9A05-8CE17027DBA6}" type="datetimeFigureOut">
              <a:rPr lang="fi-FI" smtClean="0"/>
              <a:t>13.9.2022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9B39E9-E6CC-4992-9BFC-677EB17BBDA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2549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FFE9AE2-6D72-4009-80E8-370D5FB756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132137"/>
            <a:ext cx="9144000" cy="1719263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AC15612A-FF9E-4C15-B19A-90BB4F3CD1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67300"/>
            <a:ext cx="9144000" cy="85725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27F5862-A191-41EC-9AE9-3FC533279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6CD7BE9-D2B7-4FFF-9064-52E36075FC43}" type="datetimeFigureOut">
              <a:rPr lang="fi-FI" smtClean="0"/>
              <a:t>13.9.2022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5141C89-0984-43F9-9084-8926703FC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99D51BA-BE7B-441B-89AA-539B6F962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AB597C73-D760-4C62-A344-FDDA3EFE145F}" type="slidenum">
              <a:rPr lang="fi-FI" smtClean="0"/>
              <a:t>‹#›</a:t>
            </a:fld>
            <a:endParaRPr lang="fi-FI"/>
          </a:p>
        </p:txBody>
      </p:sp>
      <p:pic>
        <p:nvPicPr>
          <p:cNvPr id="9" name="Kuva 8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BDCD48F7-D401-4248-B65B-A40B0FC6D1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251771"/>
            <a:ext cx="7379223" cy="2880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865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C647431-1000-416A-8D86-D8977E6AB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995537E1-5843-4BE1-87C5-59A4D03F63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B61EEB1-45DA-49A9-AB63-287D3E915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D7BE9-D2B7-4FFF-9064-52E36075FC43}" type="datetimeFigureOut">
              <a:rPr lang="fi-FI" smtClean="0"/>
              <a:t>13.9.2022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2C332CF-F55F-448B-97F9-9C2CCEAA7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7D0650B-1FBE-4020-93EB-A22846CC9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B597C73-D760-4C62-A344-FDDA3EFE145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24271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392DBD48-5C1B-4841-8800-49FD4F3338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ED25FDEE-DB16-4062-8A5F-1475AB6ADC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B11E930-FC6B-4DD5-8E66-6676D0C29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D7BE9-D2B7-4FFF-9064-52E36075FC43}" type="datetimeFigureOut">
              <a:rPr lang="fi-FI" smtClean="0"/>
              <a:t>13.9.2022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1FD4055-DDB7-4160-93A6-0A5C6C8CF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EDF72F2-B61A-45B4-B77B-BBA7275CD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B597C73-D760-4C62-A344-FDDA3EFE145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34094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C04CC7E-EEFC-4BD2-B40B-7FBBFCCCA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91644"/>
            <a:ext cx="10515600" cy="1142665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5EA7BD9-2050-4866-BB36-61F0D56B09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53761"/>
            <a:ext cx="10515600" cy="3583137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9" name="Kuva 8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9E4C1216-6343-4549-81F7-785DF05E2E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590" y="416255"/>
            <a:ext cx="2190750" cy="855938"/>
          </a:xfrm>
          <a:prstGeom prst="rect">
            <a:avLst/>
          </a:prstGeom>
        </p:spPr>
      </p:pic>
      <p:sp>
        <p:nvSpPr>
          <p:cNvPr id="11" name="Päivämäärän paikkamerkki 3">
            <a:extLst>
              <a:ext uri="{FF2B5EF4-FFF2-40B4-BE49-F238E27FC236}">
                <a16:creationId xmlns:a16="http://schemas.microsoft.com/office/drawing/2014/main" id="{03D31843-F038-45A4-BA1F-C897FFB283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96CD7BE9-D2B7-4FFF-9064-52E36075FC43}" type="datetimeFigureOut">
              <a:rPr lang="fi-FI" smtClean="0"/>
              <a:t>13.9.2022</a:t>
            </a:fld>
            <a:endParaRPr lang="fi-FI"/>
          </a:p>
        </p:txBody>
      </p:sp>
      <p:sp>
        <p:nvSpPr>
          <p:cNvPr id="12" name="Alatunnisteen paikkamerkki 4">
            <a:extLst>
              <a:ext uri="{FF2B5EF4-FFF2-40B4-BE49-F238E27FC236}">
                <a16:creationId xmlns:a16="http://schemas.microsoft.com/office/drawing/2014/main" id="{CE06BCF8-0D6B-4791-8FA4-D9ECDCA06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13" name="Dian numeron paikkamerkki 5">
            <a:extLst>
              <a:ext uri="{FF2B5EF4-FFF2-40B4-BE49-F238E27FC236}">
                <a16:creationId xmlns:a16="http://schemas.microsoft.com/office/drawing/2014/main" id="{B988DEC9-79DC-496E-ABA7-D3F920F2E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B597C73-D760-4C62-A344-FDDA3EFE145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6309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47BD8FD-BCD9-4177-BBBA-6217E6562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60C6B45-0BB5-4E32-A602-C49B5D209C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6B44497-997F-4386-BE50-920A99932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D7BE9-D2B7-4FFF-9064-52E36075FC43}" type="datetimeFigureOut">
              <a:rPr lang="fi-FI" smtClean="0"/>
              <a:t>13.9.2022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63AF841-CBDF-448C-AA40-E2FF70128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EA1539B-706E-47BF-A43B-E92187E0B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B597C73-D760-4C62-A344-FDDA3EFE145F}" type="slidenum">
              <a:rPr lang="fi-FI" smtClean="0"/>
              <a:t>‹#›</a:t>
            </a:fld>
            <a:endParaRPr lang="fi-FI"/>
          </a:p>
        </p:txBody>
      </p:sp>
      <p:pic>
        <p:nvPicPr>
          <p:cNvPr id="7" name="Kuva 6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25B02D6C-2F68-4A3F-9393-A9459194E5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590" y="416255"/>
            <a:ext cx="2190750" cy="855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939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9762790-31A1-46BB-AE13-5BF68BB6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E70E18E-FBDF-4A75-AE62-BBFD05A2EB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CC2204D-3E6A-4697-9336-0A555FBCFE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AC8B206-1434-4AFC-B05D-43B4DE155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D7BE9-D2B7-4FFF-9064-52E36075FC43}" type="datetimeFigureOut">
              <a:rPr lang="fi-FI" smtClean="0"/>
              <a:t>13.9.2022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85FE0E2-D42B-4A0D-8204-9A9187435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01B9314-60ED-43D0-8D4B-5838DFBA8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B597C73-D760-4C62-A344-FDDA3EFE145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8480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22DD9D5-82D8-4BF1-9780-5649D38B0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E3EBA73-07B3-470B-8CEA-EF1F73A657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5E0B5468-128F-4DAA-A5D6-C36124D812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7CC27571-C3BF-42EF-83C5-A4ECB16A70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1D352ABF-774D-492C-B79E-2F0AB013B1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0C38441B-B12E-483E-8B2E-76AE660F3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D7BE9-D2B7-4FFF-9064-52E36075FC43}" type="datetimeFigureOut">
              <a:rPr lang="fi-FI" smtClean="0"/>
              <a:t>13.9.2022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F41EE22-1784-46E2-956C-10C6CE7E3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D3A39C1B-5D83-4E93-A8A1-F98E64149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B597C73-D760-4C62-A344-FDDA3EFE145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07714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D44FD90-B257-4C8D-BD3F-F11FF0A15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B13B9BC5-C720-474D-AF0E-C0D5B5917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D7BE9-D2B7-4FFF-9064-52E36075FC43}" type="datetimeFigureOut">
              <a:rPr lang="fi-FI" smtClean="0"/>
              <a:t>13.9.2022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38D853CB-35CD-45D3-8A02-9CCAD9EDA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BCDCAC9C-1031-4999-9712-518B763AE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B597C73-D760-4C62-A344-FDDA3EFE145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94439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414360BD-AACA-4A1B-9795-3F0DB4C4A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D7BE9-D2B7-4FFF-9064-52E36075FC43}" type="datetimeFigureOut">
              <a:rPr lang="fi-FI" smtClean="0"/>
              <a:t>13.9.2022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521D4A47-2FD1-430B-8D0E-973CBB1CC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E7C44E11-B6EB-4384-BBC4-E0084F8BB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B597C73-D760-4C62-A344-FDDA3EFE145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4540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48203E3-ACD6-44B0-BAC5-5AB91A28F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38336B5-DA64-44FB-8CDD-8104786975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8BD724BB-E91D-4045-82F3-2C90753230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17612AF-9AF4-437C-98FF-41BC98FDF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D7BE9-D2B7-4FFF-9064-52E36075FC43}" type="datetimeFigureOut">
              <a:rPr lang="fi-FI" smtClean="0"/>
              <a:t>13.9.2022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CCC81E4-EF52-40A7-BA2E-6BFA3BB48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1DF7706-2DE9-486E-8834-EE28BC3D6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B597C73-D760-4C62-A344-FDDA3EFE145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86299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A960DFF-2530-4AE9-9539-1646F29C9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C508AB12-C659-4F57-A80E-2D0FBE1C3D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8B0783C-B112-4F8A-8EAB-0E80BE6B25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4A689BF-3BF5-4C58-A435-35F2A17CF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D7BE9-D2B7-4FFF-9064-52E36075FC43}" type="datetimeFigureOut">
              <a:rPr lang="fi-FI" smtClean="0"/>
              <a:t>13.9.2022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2CA22E9-49C4-4956-A2C8-16200413B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8E3DAC1-A641-4A43-A7A7-5D6A74452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B597C73-D760-4C62-A344-FDDA3EFE145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2964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4C3A7AD3-96C8-486E-A4D8-DA70226EE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D49230A-2EEF-416C-B93B-AFCD5596B6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376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469AC46-864A-4401-B509-F5CB0B47E6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D7BE9-D2B7-4FFF-9064-52E36075FC43}" type="datetimeFigureOut">
              <a:rPr lang="fi-FI" smtClean="0"/>
              <a:t>13.9.2022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39E337D-74D2-40B6-A673-227F28BA87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455C16A0-C3A5-40EA-B4DB-04800BF026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B597C73-D760-4C62-A344-FDDA3EFE145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18927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5B26CD2-7055-46E8-BE95-5EF40F832D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SUOMEN KÄSIPALLOLIITTO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16110D0-0B39-46EE-BF2F-5BB3699A59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YLÄKOULULEIRITYS</a:t>
            </a:r>
          </a:p>
        </p:txBody>
      </p:sp>
    </p:spTree>
    <p:extLst>
      <p:ext uri="{BB962C8B-B14F-4D97-AF65-F5344CB8AC3E}">
        <p14:creationId xmlns:p14="http://schemas.microsoft.com/office/powerpoint/2010/main" val="16602951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773982E-3C8C-4C79-9D4A-E88944FA4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>
                <a:solidFill>
                  <a:schemeClr val="tx2"/>
                </a:solidFill>
              </a:rPr>
              <a:t>HEITTOREPERTUAARI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63D99CC-E1BC-497B-8412-69AC780B01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24921" y="2266180"/>
            <a:ext cx="5176807" cy="3727092"/>
          </a:xfrm>
        </p:spPr>
        <p:txBody>
          <a:bodyPr/>
          <a:lstStyle/>
          <a:p>
            <a:r>
              <a:rPr lang="fi-FI" sz="1499" dirty="0">
                <a:solidFill>
                  <a:schemeClr val="tx2"/>
                </a:solidFill>
              </a:rPr>
              <a:t>Yleinen ja 9 metrin pelaajat:</a:t>
            </a:r>
          </a:p>
          <a:p>
            <a:endParaRPr lang="fi-FI" sz="1499" dirty="0">
              <a:solidFill>
                <a:schemeClr val="tx2"/>
              </a:solidFill>
            </a:endParaRPr>
          </a:p>
          <a:p>
            <a:pPr lvl="1"/>
            <a:r>
              <a:rPr lang="fi-FI" sz="1099" dirty="0" err="1">
                <a:solidFill>
                  <a:schemeClr val="tx2"/>
                </a:solidFill>
              </a:rPr>
              <a:t>Maastaheitto</a:t>
            </a:r>
            <a:r>
              <a:rPr lang="fi-FI" sz="1099" dirty="0">
                <a:solidFill>
                  <a:schemeClr val="tx2"/>
                </a:solidFill>
              </a:rPr>
              <a:t>	→ 	Käsi ylhäällä</a:t>
            </a:r>
          </a:p>
          <a:p>
            <a:pPr lvl="1"/>
            <a:r>
              <a:rPr lang="fi-FI" sz="1099" dirty="0" err="1">
                <a:solidFill>
                  <a:schemeClr val="tx2"/>
                </a:solidFill>
              </a:rPr>
              <a:t>Maastaheitto</a:t>
            </a:r>
            <a:r>
              <a:rPr lang="fi-FI" sz="1099" dirty="0">
                <a:solidFill>
                  <a:schemeClr val="tx2"/>
                </a:solidFill>
              </a:rPr>
              <a:t>	→ 	Käsi leveällä</a:t>
            </a:r>
          </a:p>
          <a:p>
            <a:pPr lvl="1"/>
            <a:r>
              <a:rPr lang="fi-FI" sz="1099" dirty="0" err="1">
                <a:solidFill>
                  <a:schemeClr val="tx2"/>
                </a:solidFill>
              </a:rPr>
              <a:t>Maastaheitto</a:t>
            </a:r>
            <a:r>
              <a:rPr lang="fi-FI" sz="1099" dirty="0">
                <a:solidFill>
                  <a:schemeClr val="tx2"/>
                </a:solidFill>
              </a:rPr>
              <a:t>	→ 	Käsi ylhäällä, ”väärä jalka” </a:t>
            </a:r>
          </a:p>
          <a:p>
            <a:pPr lvl="1"/>
            <a:r>
              <a:rPr lang="fi-FI" sz="1099" dirty="0">
                <a:solidFill>
                  <a:schemeClr val="tx2"/>
                </a:solidFill>
              </a:rPr>
              <a:t>Hyppyheitto	 → 	Käsi ylhäällä</a:t>
            </a:r>
          </a:p>
          <a:p>
            <a:pPr lvl="1"/>
            <a:r>
              <a:rPr lang="fi-FI" sz="1099" dirty="0">
                <a:solidFill>
                  <a:schemeClr val="tx2"/>
                </a:solidFill>
              </a:rPr>
              <a:t>Hyppyheitto	 → 	Käsi leveällä</a:t>
            </a:r>
          </a:p>
          <a:p>
            <a:pPr lvl="1"/>
            <a:endParaRPr lang="fi-FI" sz="1099" dirty="0">
              <a:solidFill>
                <a:schemeClr val="tx2"/>
              </a:solidFill>
            </a:endParaRPr>
          </a:p>
          <a:p>
            <a:r>
              <a:rPr lang="fi-FI" sz="1499" dirty="0">
                <a:solidFill>
                  <a:schemeClr val="tx2"/>
                </a:solidFill>
              </a:rPr>
              <a:t>Pelipaikkakohtainen laitapelaajat:</a:t>
            </a:r>
          </a:p>
          <a:p>
            <a:endParaRPr lang="fi-FI" sz="1499" dirty="0">
              <a:solidFill>
                <a:schemeClr val="tx2"/>
              </a:solidFill>
            </a:endParaRPr>
          </a:p>
          <a:p>
            <a:pPr lvl="1"/>
            <a:r>
              <a:rPr lang="fi-FI" sz="1099" dirty="0">
                <a:solidFill>
                  <a:schemeClr val="tx2"/>
                </a:solidFill>
              </a:rPr>
              <a:t>Liikkeen ajoitus	→ 	Suhteessa tilaan ja aikaan</a:t>
            </a:r>
          </a:p>
          <a:p>
            <a:pPr lvl="1"/>
            <a:r>
              <a:rPr lang="fi-FI" sz="1099" dirty="0">
                <a:solidFill>
                  <a:schemeClr val="tx2"/>
                </a:solidFill>
              </a:rPr>
              <a:t>Liikkeen suunta	→ 	Optimaalinen kulma</a:t>
            </a:r>
          </a:p>
          <a:p>
            <a:pPr lvl="1"/>
            <a:r>
              <a:rPr lang="fi-FI" sz="1099" dirty="0">
                <a:solidFill>
                  <a:schemeClr val="tx2"/>
                </a:solidFill>
              </a:rPr>
              <a:t>Ponnistaminen	→ 	Korkealle, käsi ylhäällä</a:t>
            </a:r>
          </a:p>
          <a:p>
            <a:pPr lvl="1"/>
            <a:r>
              <a:rPr lang="fi-FI" sz="1099" dirty="0">
                <a:solidFill>
                  <a:schemeClr val="tx2"/>
                </a:solidFill>
              </a:rPr>
              <a:t>Heittäminen	→ 	Käsi ylhäällä</a:t>
            </a:r>
          </a:p>
          <a:p>
            <a:pPr lvl="1"/>
            <a:r>
              <a:rPr lang="fi-FI" sz="1099" dirty="0">
                <a:solidFill>
                  <a:schemeClr val="tx2"/>
                </a:solidFill>
              </a:rPr>
              <a:t>Heittäminen	→ 	Käsi leveällä</a:t>
            </a:r>
          </a:p>
          <a:p>
            <a:pPr marL="0" indent="0">
              <a:buNone/>
            </a:pPr>
            <a:endParaRPr lang="fi-FI" sz="1499" dirty="0">
              <a:solidFill>
                <a:schemeClr val="tx2"/>
              </a:solidFill>
            </a:endParaRPr>
          </a:p>
          <a:p>
            <a:pPr marL="456777" lvl="1" indent="0">
              <a:buNone/>
            </a:pPr>
            <a:endParaRPr lang="fi-FI" sz="1099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fi-FI" dirty="0">
              <a:solidFill>
                <a:schemeClr val="tx2"/>
              </a:solidFill>
            </a:endParaRP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C7B790A-8684-4D3D-A8ED-6BF53D8A04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7858" y="2266179"/>
            <a:ext cx="5176807" cy="3727092"/>
          </a:xfrm>
        </p:spPr>
        <p:txBody>
          <a:bodyPr/>
          <a:lstStyle/>
          <a:p>
            <a:r>
              <a:rPr lang="fi-FI" sz="1499" dirty="0">
                <a:solidFill>
                  <a:schemeClr val="tx2"/>
                </a:solidFill>
              </a:rPr>
              <a:t>Pelipaikkakohtainen viivapelaajat:</a:t>
            </a:r>
          </a:p>
          <a:p>
            <a:endParaRPr lang="fi-FI" sz="1499" dirty="0">
              <a:solidFill>
                <a:schemeClr val="tx2"/>
              </a:solidFill>
            </a:endParaRPr>
          </a:p>
          <a:p>
            <a:pPr lvl="1"/>
            <a:r>
              <a:rPr lang="fi-FI" sz="1099" dirty="0">
                <a:solidFill>
                  <a:schemeClr val="tx2"/>
                </a:solidFill>
              </a:rPr>
              <a:t>Liikkeen ajoitus	→ 	Suhteessa tilaan ja aikaan</a:t>
            </a:r>
          </a:p>
          <a:p>
            <a:pPr lvl="1"/>
            <a:r>
              <a:rPr lang="fi-FI" sz="1099" dirty="0">
                <a:solidFill>
                  <a:schemeClr val="tx2"/>
                </a:solidFill>
              </a:rPr>
              <a:t>Liikkeen suunta	→ 	Suhteessa tilaan ja aikaan</a:t>
            </a:r>
          </a:p>
          <a:p>
            <a:pPr lvl="1"/>
            <a:r>
              <a:rPr lang="fi-FI" sz="1099" dirty="0">
                <a:solidFill>
                  <a:schemeClr val="tx2"/>
                </a:solidFill>
              </a:rPr>
              <a:t>Ponnistaminen	→ 	Käsi ylhäällä, yhdellä- ja tasajalkaa</a:t>
            </a:r>
          </a:p>
          <a:p>
            <a:pPr lvl="1"/>
            <a:r>
              <a:rPr lang="fi-FI" sz="1099" dirty="0">
                <a:solidFill>
                  <a:schemeClr val="tx2"/>
                </a:solidFill>
              </a:rPr>
              <a:t>Heittäminen	→ 	Käsi ylhäällä</a:t>
            </a:r>
          </a:p>
          <a:p>
            <a:pPr lvl="1"/>
            <a:r>
              <a:rPr lang="fi-FI" sz="1099" dirty="0">
                <a:solidFill>
                  <a:schemeClr val="tx2"/>
                </a:solidFill>
              </a:rPr>
              <a:t>Heittäminen	→ 	Käsi leveällä</a:t>
            </a:r>
          </a:p>
          <a:p>
            <a:endParaRPr lang="fi-FI" dirty="0">
              <a:solidFill>
                <a:schemeClr val="tx2"/>
              </a:solidFill>
            </a:endParaRP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BA950AB9-3977-44A7-876F-2B27A5518AB2}"/>
              </a:ext>
            </a:extLst>
          </p:cNvPr>
          <p:cNvSpPr txBox="1"/>
          <p:nvPr/>
        </p:nvSpPr>
        <p:spPr>
          <a:xfrm>
            <a:off x="1324922" y="1608575"/>
            <a:ext cx="10505872" cy="461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fi-FI" sz="2398" dirty="0">
                <a:solidFill>
                  <a:schemeClr val="tx2"/>
                </a:solidFill>
                <a:latin typeface="Futura"/>
              </a:rPr>
              <a:t>Pelaajien</a:t>
            </a:r>
            <a:r>
              <a:rPr lang="fi-FI" sz="2398" dirty="0">
                <a:solidFill>
                  <a:schemeClr val="tx2"/>
                </a:solidFill>
              </a:rPr>
              <a:t> </a:t>
            </a:r>
            <a:r>
              <a:rPr lang="fi-FI" sz="2398" dirty="0">
                <a:solidFill>
                  <a:schemeClr val="tx2"/>
                </a:solidFill>
                <a:latin typeface="Futura"/>
              </a:rPr>
              <a:t>tulee hallita yläkoululeirillä seuraavat heittotekniikat:</a:t>
            </a:r>
          </a:p>
        </p:txBody>
      </p:sp>
    </p:spTree>
    <p:extLst>
      <p:ext uri="{BB962C8B-B14F-4D97-AF65-F5344CB8AC3E}">
        <p14:creationId xmlns:p14="http://schemas.microsoft.com/office/powerpoint/2010/main" val="27322060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75233D2-9366-40DF-9C57-E22E9D0EA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chemeClr val="tx2"/>
                </a:solidFill>
              </a:rPr>
              <a:t>LÄPIMURROT - ASKELTAMINEN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46248E8-D5D5-4207-8B79-D2ABB0ABC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00000"/>
              </a:lnSpc>
            </a:pPr>
            <a:r>
              <a:rPr lang="fi-FI" dirty="0">
                <a:solidFill>
                  <a:schemeClr val="tx2"/>
                </a:solidFill>
              </a:rPr>
              <a:t>Yläkoululeireillä keskitymme opettamaan pelaajille perusläpimurtotekniikat</a:t>
            </a:r>
          </a:p>
          <a:p>
            <a:pPr>
              <a:lnSpc>
                <a:spcPct val="100000"/>
              </a:lnSpc>
            </a:pPr>
            <a:r>
              <a:rPr lang="fi-FI" dirty="0">
                <a:solidFill>
                  <a:schemeClr val="tx2"/>
                </a:solidFill>
              </a:rPr>
              <a:t>Läpimurtoon menevän pelaajan </a:t>
            </a:r>
            <a:r>
              <a:rPr lang="fi-FI" b="1" i="1" u="sng" dirty="0">
                <a:solidFill>
                  <a:schemeClr val="tx2"/>
                </a:solidFill>
              </a:rPr>
              <a:t>ENSISIJAINEN</a:t>
            </a:r>
            <a:r>
              <a:rPr lang="fi-FI" dirty="0">
                <a:solidFill>
                  <a:schemeClr val="tx2"/>
                </a:solidFill>
              </a:rPr>
              <a:t> tehtävä on:</a:t>
            </a:r>
          </a:p>
          <a:p>
            <a:pPr marL="456777" lvl="1" indent="0">
              <a:buNone/>
            </a:pPr>
            <a:endParaRPr lang="fi-FI" sz="4196" b="1" dirty="0">
              <a:solidFill>
                <a:schemeClr val="tx2"/>
              </a:solidFill>
            </a:endParaRPr>
          </a:p>
          <a:p>
            <a:pPr marL="456777" lvl="1" indent="0">
              <a:buNone/>
            </a:pPr>
            <a:r>
              <a:rPr lang="fi-FI" sz="4196" b="1" dirty="0">
                <a:solidFill>
                  <a:schemeClr val="tx2"/>
                </a:solidFill>
              </a:rPr>
              <a:t>AJAA VÄLIIN</a:t>
            </a:r>
          </a:p>
          <a:p>
            <a:pPr marL="456777" lvl="1" indent="0">
              <a:buNone/>
            </a:pPr>
            <a:endParaRPr lang="fi-FI" sz="4196" b="1" dirty="0">
              <a:solidFill>
                <a:schemeClr val="tx2"/>
              </a:solidFill>
            </a:endParaRPr>
          </a:p>
          <a:p>
            <a:r>
              <a:rPr lang="fi-FI" dirty="0">
                <a:solidFill>
                  <a:schemeClr val="tx2"/>
                </a:solidFill>
              </a:rPr>
              <a:t>Tekniikat, jotka pelaajan tulee yläkoululeirillä osata laadukkaasti ovat:</a:t>
            </a:r>
          </a:p>
          <a:p>
            <a:pPr marL="0" indent="0">
              <a:buNone/>
            </a:pPr>
            <a:endParaRPr lang="fi-FI" dirty="0">
              <a:solidFill>
                <a:schemeClr val="tx2"/>
              </a:solidFill>
            </a:endParaRPr>
          </a:p>
          <a:p>
            <a:pPr lvl="1"/>
            <a:r>
              <a:rPr lang="fi-FI" dirty="0">
                <a:solidFill>
                  <a:schemeClr val="tx2"/>
                </a:solidFill>
              </a:rPr>
              <a:t>Askelharhautus 	→	Heittokäden puolelle</a:t>
            </a:r>
          </a:p>
          <a:p>
            <a:pPr lvl="1"/>
            <a:r>
              <a:rPr lang="fi-FI" dirty="0">
                <a:solidFill>
                  <a:schemeClr val="tx2"/>
                </a:solidFill>
              </a:rPr>
              <a:t>Askelharhautus 	→	Ei heittokäden puolelle</a:t>
            </a:r>
          </a:p>
          <a:p>
            <a:pPr lvl="1"/>
            <a:r>
              <a:rPr lang="fi-FI" dirty="0">
                <a:solidFill>
                  <a:schemeClr val="tx2"/>
                </a:solidFill>
              </a:rPr>
              <a:t>Heittoharhautus	→	Heittokäden puolelle</a:t>
            </a:r>
          </a:p>
          <a:p>
            <a:pPr lvl="1"/>
            <a:r>
              <a:rPr lang="fi-FI" dirty="0">
                <a:solidFill>
                  <a:schemeClr val="tx2"/>
                </a:solidFill>
              </a:rPr>
              <a:t>Heittoharhautus 	→	Ei heittokäden puolelle</a:t>
            </a:r>
          </a:p>
        </p:txBody>
      </p:sp>
    </p:spTree>
    <p:extLst>
      <p:ext uri="{BB962C8B-B14F-4D97-AF65-F5344CB8AC3E}">
        <p14:creationId xmlns:p14="http://schemas.microsoft.com/office/powerpoint/2010/main" val="22757045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37FA643-9EA3-4B9D-8FD8-F7D4895BC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2876" y="2766832"/>
            <a:ext cx="8846249" cy="1324336"/>
          </a:xfrm>
        </p:spPr>
        <p:txBody>
          <a:bodyPr/>
          <a:lstStyle/>
          <a:p>
            <a:pPr algn="ctr"/>
            <a:r>
              <a:rPr lang="fi-FI" dirty="0">
                <a:solidFill>
                  <a:schemeClr val="tx2"/>
                </a:solidFill>
              </a:rPr>
              <a:t>PUOLUSTUS</a:t>
            </a:r>
          </a:p>
        </p:txBody>
      </p:sp>
    </p:spTree>
    <p:extLst>
      <p:ext uri="{BB962C8B-B14F-4D97-AF65-F5344CB8AC3E}">
        <p14:creationId xmlns:p14="http://schemas.microsoft.com/office/powerpoint/2010/main" val="22036363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41EA387-D313-454D-BA82-DFB8209E2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chemeClr val="tx2"/>
                </a:solidFill>
              </a:rPr>
              <a:t>PUOLUSTUS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1C101FD-A413-4475-A1E6-3865401415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00000"/>
              </a:lnSpc>
            </a:pPr>
            <a:r>
              <a:rPr lang="fi-FI" sz="1998" dirty="0">
                <a:solidFill>
                  <a:schemeClr val="tx2"/>
                </a:solidFill>
              </a:rPr>
              <a:t>Yläkoululeirityksissä panostamme aktiiviseen puolustustyöskentelyyn. Pelaajien tekemisessä huokuu halu ja asenne pysäyttää hyökkäävä pelaaja.</a:t>
            </a:r>
          </a:p>
          <a:p>
            <a:pPr>
              <a:lnSpc>
                <a:spcPct val="100000"/>
              </a:lnSpc>
            </a:pPr>
            <a:endParaRPr lang="fi-FI" sz="1998" dirty="0">
              <a:solidFill>
                <a:schemeClr val="tx2"/>
              </a:solidFill>
            </a:endParaRPr>
          </a:p>
          <a:p>
            <a:pPr lvl="1"/>
            <a:r>
              <a:rPr lang="fi-FI" dirty="0">
                <a:solidFill>
                  <a:schemeClr val="tx2"/>
                </a:solidFill>
              </a:rPr>
              <a:t>Puolustajan peliasento</a:t>
            </a:r>
          </a:p>
          <a:p>
            <a:pPr lvl="1"/>
            <a:endParaRPr lang="fi-FI" dirty="0">
              <a:solidFill>
                <a:schemeClr val="tx2"/>
              </a:solidFill>
            </a:endParaRPr>
          </a:p>
          <a:p>
            <a:pPr lvl="4"/>
            <a:r>
              <a:rPr lang="fi-FI" sz="1199" dirty="0">
                <a:solidFill>
                  <a:schemeClr val="tx2"/>
                </a:solidFill>
              </a:rPr>
              <a:t>Diagonaalinen		→ 	Etujalka heitto käden puolella</a:t>
            </a:r>
          </a:p>
          <a:p>
            <a:pPr lvl="4"/>
            <a:r>
              <a:rPr lang="fi-FI" sz="1199" dirty="0">
                <a:solidFill>
                  <a:schemeClr val="tx2"/>
                </a:solidFill>
              </a:rPr>
              <a:t>Paralleeli	 	→ 	Heiton peittäminen</a:t>
            </a:r>
          </a:p>
          <a:p>
            <a:pPr lvl="4"/>
            <a:r>
              <a:rPr lang="fi-FI" sz="1199" dirty="0">
                <a:solidFill>
                  <a:schemeClr val="tx2"/>
                </a:solidFill>
              </a:rPr>
              <a:t>Puolustajan alue	→ 	Puolustajan sylinteri </a:t>
            </a:r>
          </a:p>
          <a:p>
            <a:pPr lvl="4"/>
            <a:r>
              <a:rPr lang="fi-FI" sz="1199" dirty="0">
                <a:solidFill>
                  <a:schemeClr val="tx2"/>
                </a:solidFill>
              </a:rPr>
              <a:t>Aktiiviset kädet		→ 	Puolusta myös käsillä</a:t>
            </a:r>
          </a:p>
          <a:p>
            <a:pPr lvl="4"/>
            <a:r>
              <a:rPr lang="fi-FI" sz="1199" dirty="0">
                <a:solidFill>
                  <a:schemeClr val="tx2"/>
                </a:solidFill>
              </a:rPr>
              <a:t>Jalkatyö	 	→ 	Pysy hyökkääjän edessä</a:t>
            </a:r>
          </a:p>
          <a:p>
            <a:pPr lvl="4"/>
            <a:endParaRPr lang="fi-FI" sz="1199" dirty="0">
              <a:solidFill>
                <a:schemeClr val="tx2"/>
              </a:solidFill>
            </a:endParaRPr>
          </a:p>
          <a:p>
            <a:pPr lvl="1"/>
            <a:r>
              <a:rPr lang="fi-FI" dirty="0">
                <a:solidFill>
                  <a:schemeClr val="tx2"/>
                </a:solidFill>
              </a:rPr>
              <a:t>Puolustusta ohjaavat tekniikat</a:t>
            </a:r>
          </a:p>
          <a:p>
            <a:pPr lvl="1"/>
            <a:endParaRPr lang="fi-FI" dirty="0">
              <a:solidFill>
                <a:schemeClr val="tx2"/>
              </a:solidFill>
            </a:endParaRPr>
          </a:p>
          <a:p>
            <a:pPr lvl="4"/>
            <a:r>
              <a:rPr lang="fi-FI" sz="1199" dirty="0">
                <a:solidFill>
                  <a:schemeClr val="tx2"/>
                </a:solidFill>
              </a:rPr>
              <a:t>Vastaan nouseminen	→	Sulkeminen</a:t>
            </a:r>
          </a:p>
          <a:p>
            <a:pPr lvl="4"/>
            <a:r>
              <a:rPr lang="fi-FI" sz="1199" dirty="0">
                <a:solidFill>
                  <a:schemeClr val="tx2"/>
                </a:solidFill>
              </a:rPr>
              <a:t>Vastaan nouseminen	→	Varmistaminen</a:t>
            </a:r>
          </a:p>
          <a:p>
            <a:pPr lvl="4"/>
            <a:r>
              <a:rPr lang="fi-FI" sz="1199" dirty="0">
                <a:solidFill>
                  <a:schemeClr val="tx2"/>
                </a:solidFill>
              </a:rPr>
              <a:t>3 Ö:tä		→ 	Ota vastaan – luovuta seuraavalle – katso tilanne</a:t>
            </a:r>
          </a:p>
          <a:p>
            <a:pPr lvl="4"/>
            <a:r>
              <a:rPr lang="fi-FI" sz="1199" dirty="0">
                <a:solidFill>
                  <a:schemeClr val="tx2"/>
                </a:solidFill>
              </a:rPr>
              <a:t>Syöttölinjojen varjostaminen	→ 	Pallon voittaminen</a:t>
            </a:r>
          </a:p>
          <a:p>
            <a:pPr lvl="4"/>
            <a:r>
              <a:rPr lang="fi-FI" sz="1199" dirty="0">
                <a:solidFill>
                  <a:schemeClr val="tx2"/>
                </a:solidFill>
              </a:rPr>
              <a:t>Pallon pompusta ottaminen	→ 	Pallon voittaminen</a:t>
            </a:r>
          </a:p>
          <a:p>
            <a:pPr lvl="4"/>
            <a:r>
              <a:rPr lang="fi-FI" sz="1199" dirty="0">
                <a:solidFill>
                  <a:schemeClr val="tx2"/>
                </a:solidFill>
              </a:rPr>
              <a:t>Heiton peittäminen 	→ 	MV-yhteistyö</a:t>
            </a:r>
          </a:p>
          <a:p>
            <a:pPr marL="0" indent="0">
              <a:buNone/>
            </a:pPr>
            <a:endParaRPr lang="fi-FI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9941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37FA643-9EA3-4B9D-8FD8-F7D4895BC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2876" y="2667873"/>
            <a:ext cx="8846249" cy="1324336"/>
          </a:xfrm>
        </p:spPr>
        <p:txBody>
          <a:bodyPr/>
          <a:lstStyle/>
          <a:p>
            <a:pPr algn="ctr"/>
            <a:r>
              <a:rPr lang="fi-FI" dirty="0">
                <a:solidFill>
                  <a:schemeClr val="tx2"/>
                </a:solidFill>
              </a:rPr>
              <a:t>HARJOITUKSEN SUUNNITTELU</a:t>
            </a:r>
          </a:p>
        </p:txBody>
      </p:sp>
    </p:spTree>
    <p:extLst>
      <p:ext uri="{BB962C8B-B14F-4D97-AF65-F5344CB8AC3E}">
        <p14:creationId xmlns:p14="http://schemas.microsoft.com/office/powerpoint/2010/main" val="33695342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A250364-35BB-4400-B852-729568E9C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HARJOITTEET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3423162-BAA0-4057-A798-2885CB5391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>
              <a:solidFill>
                <a:schemeClr val="tx2"/>
              </a:solidFill>
            </a:endParaRPr>
          </a:p>
          <a:p>
            <a:endParaRPr lang="fi-FI" dirty="0">
              <a:solidFill>
                <a:schemeClr val="tx2"/>
              </a:solidFill>
            </a:endParaRPr>
          </a:p>
          <a:p>
            <a:r>
              <a:rPr lang="fi-FI" dirty="0">
                <a:solidFill>
                  <a:schemeClr val="tx2"/>
                </a:solidFill>
              </a:rPr>
              <a:t>Käytämme yläkoululeirityksessä harjoitteita TASO I -materiaalista</a:t>
            </a:r>
          </a:p>
        </p:txBody>
      </p:sp>
    </p:spTree>
    <p:extLst>
      <p:ext uri="{BB962C8B-B14F-4D97-AF65-F5344CB8AC3E}">
        <p14:creationId xmlns:p14="http://schemas.microsoft.com/office/powerpoint/2010/main" val="41174900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2ED734E-0FB3-4B26-89D6-A506E6573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chemeClr val="tx2"/>
                </a:solidFill>
              </a:rPr>
              <a:t>PERUSHARJOITUS Á 120 MIN.</a:t>
            </a:r>
          </a:p>
        </p:txBody>
      </p:sp>
      <p:graphicFrame>
        <p:nvGraphicFramePr>
          <p:cNvPr id="4" name="Taulukko 4">
            <a:extLst>
              <a:ext uri="{FF2B5EF4-FFF2-40B4-BE49-F238E27FC236}">
                <a16:creationId xmlns:a16="http://schemas.microsoft.com/office/drawing/2014/main" id="{3DA123ED-6325-4FD9-BD03-808ECEE975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1211256"/>
              </p:ext>
            </p:extLst>
          </p:nvPr>
        </p:nvGraphicFramePr>
        <p:xfrm>
          <a:off x="838200" y="2654300"/>
          <a:ext cx="10515599" cy="3872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4196">
                  <a:extLst>
                    <a:ext uri="{9D8B030D-6E8A-4147-A177-3AD203B41FA5}">
                      <a16:colId xmlns:a16="http://schemas.microsoft.com/office/drawing/2014/main" val="2156023792"/>
                    </a:ext>
                  </a:extLst>
                </a:gridCol>
                <a:gridCol w="1648467">
                  <a:extLst>
                    <a:ext uri="{9D8B030D-6E8A-4147-A177-3AD203B41FA5}">
                      <a16:colId xmlns:a16="http://schemas.microsoft.com/office/drawing/2014/main" val="960923049"/>
                    </a:ext>
                  </a:extLst>
                </a:gridCol>
                <a:gridCol w="2294260">
                  <a:extLst>
                    <a:ext uri="{9D8B030D-6E8A-4147-A177-3AD203B41FA5}">
                      <a16:colId xmlns:a16="http://schemas.microsoft.com/office/drawing/2014/main" val="2345675690"/>
                    </a:ext>
                  </a:extLst>
                </a:gridCol>
                <a:gridCol w="3316158">
                  <a:extLst>
                    <a:ext uri="{9D8B030D-6E8A-4147-A177-3AD203B41FA5}">
                      <a16:colId xmlns:a16="http://schemas.microsoft.com/office/drawing/2014/main" val="1593164307"/>
                    </a:ext>
                  </a:extLst>
                </a:gridCol>
                <a:gridCol w="2242518">
                  <a:extLst>
                    <a:ext uri="{9D8B030D-6E8A-4147-A177-3AD203B41FA5}">
                      <a16:colId xmlns:a16="http://schemas.microsoft.com/office/drawing/2014/main" val="2748863964"/>
                    </a:ext>
                  </a:extLst>
                </a:gridCol>
              </a:tblGrid>
              <a:tr h="370497">
                <a:tc>
                  <a:txBody>
                    <a:bodyPr/>
                    <a:lstStyle/>
                    <a:p>
                      <a:endParaRPr lang="fi-FI" sz="1500">
                        <a:solidFill>
                          <a:schemeClr val="tx2"/>
                        </a:solidFill>
                        <a:latin typeface="Futura"/>
                      </a:endParaRPr>
                    </a:p>
                  </a:txBody>
                  <a:tcPr marL="91355" marR="91355" marT="45678" marB="45678"/>
                </a:tc>
                <a:tc>
                  <a:txBody>
                    <a:bodyPr/>
                    <a:lstStyle/>
                    <a:p>
                      <a:endParaRPr lang="fi-FI" sz="1500" dirty="0">
                        <a:solidFill>
                          <a:schemeClr val="tx2"/>
                        </a:solidFill>
                        <a:latin typeface="Futura"/>
                      </a:endParaRPr>
                    </a:p>
                  </a:txBody>
                  <a:tcPr marL="91355" marR="91355" marT="45678" marB="45678"/>
                </a:tc>
                <a:tc>
                  <a:txBody>
                    <a:bodyPr/>
                    <a:lstStyle/>
                    <a:p>
                      <a:endParaRPr lang="fi-FI" sz="1500">
                        <a:solidFill>
                          <a:schemeClr val="tx2"/>
                        </a:solidFill>
                        <a:latin typeface="Futura"/>
                      </a:endParaRPr>
                    </a:p>
                  </a:txBody>
                  <a:tcPr marL="91355" marR="91355" marT="45678" marB="45678"/>
                </a:tc>
                <a:tc>
                  <a:txBody>
                    <a:bodyPr/>
                    <a:lstStyle/>
                    <a:p>
                      <a:endParaRPr lang="fi-FI" sz="1500">
                        <a:solidFill>
                          <a:schemeClr val="tx2"/>
                        </a:solidFill>
                        <a:latin typeface="Futura"/>
                      </a:endParaRPr>
                    </a:p>
                  </a:txBody>
                  <a:tcPr marL="91355" marR="91355" marT="45678" marB="45678"/>
                </a:tc>
                <a:tc>
                  <a:txBody>
                    <a:bodyPr/>
                    <a:lstStyle/>
                    <a:p>
                      <a:endParaRPr lang="fi-FI" sz="1500">
                        <a:solidFill>
                          <a:schemeClr val="tx2"/>
                        </a:solidFill>
                        <a:latin typeface="Futura"/>
                      </a:endParaRPr>
                    </a:p>
                  </a:txBody>
                  <a:tcPr marL="91355" marR="91355" marT="45678" marB="45678"/>
                </a:tc>
                <a:extLst>
                  <a:ext uri="{0D108BD9-81ED-4DB2-BD59-A6C34878D82A}">
                    <a16:rowId xmlns:a16="http://schemas.microsoft.com/office/drawing/2014/main" val="1945482230"/>
                  </a:ext>
                </a:extLst>
              </a:tr>
              <a:tr h="370497">
                <a:tc>
                  <a:txBody>
                    <a:bodyPr/>
                    <a:lstStyle/>
                    <a:p>
                      <a:r>
                        <a:rPr lang="fi-FI" sz="1500" dirty="0">
                          <a:solidFill>
                            <a:schemeClr val="tx2"/>
                          </a:solidFill>
                          <a:latin typeface="Futura"/>
                        </a:rPr>
                        <a:t>15 MIN.</a:t>
                      </a:r>
                    </a:p>
                  </a:txBody>
                  <a:tcPr marL="91355" marR="91355" marT="45678" marB="45678"/>
                </a:tc>
                <a:tc>
                  <a:txBody>
                    <a:bodyPr/>
                    <a:lstStyle/>
                    <a:p>
                      <a:r>
                        <a:rPr lang="fi-FI" sz="1500" dirty="0">
                          <a:solidFill>
                            <a:schemeClr val="tx2"/>
                          </a:solidFill>
                          <a:latin typeface="Futura"/>
                        </a:rPr>
                        <a:t>ALKULÄMPÖ</a:t>
                      </a:r>
                    </a:p>
                  </a:txBody>
                  <a:tcPr marL="91355" marR="91355" marT="45678" marB="45678"/>
                </a:tc>
                <a:tc>
                  <a:txBody>
                    <a:bodyPr/>
                    <a:lstStyle/>
                    <a:p>
                      <a:r>
                        <a:rPr lang="fi-FI" sz="1500" dirty="0">
                          <a:solidFill>
                            <a:schemeClr val="tx2"/>
                          </a:solidFill>
                          <a:latin typeface="Futura"/>
                        </a:rPr>
                        <a:t>AEROBIA</a:t>
                      </a:r>
                    </a:p>
                  </a:txBody>
                  <a:tcPr marL="91355" marR="91355" marT="45678" marB="45678"/>
                </a:tc>
                <a:tc>
                  <a:txBody>
                    <a:bodyPr/>
                    <a:lstStyle/>
                    <a:p>
                      <a:r>
                        <a:rPr lang="fi-FI" sz="1500" dirty="0">
                          <a:solidFill>
                            <a:schemeClr val="tx2"/>
                          </a:solidFill>
                          <a:latin typeface="Futura"/>
                        </a:rPr>
                        <a:t>LIIKEJÄRJESTELMÄN AKTIVAATIO</a:t>
                      </a:r>
                    </a:p>
                  </a:txBody>
                  <a:tcPr marL="91355" marR="91355" marT="45678" marB="45678"/>
                </a:tc>
                <a:tc>
                  <a:txBody>
                    <a:bodyPr/>
                    <a:lstStyle/>
                    <a:p>
                      <a:r>
                        <a:rPr lang="fi-FI" sz="1500" dirty="0">
                          <a:solidFill>
                            <a:schemeClr val="tx2"/>
                          </a:solidFill>
                          <a:latin typeface="Futura"/>
                        </a:rPr>
                        <a:t>ENNALTAEHKÄISEVÄ</a:t>
                      </a:r>
                    </a:p>
                  </a:txBody>
                  <a:tcPr marL="91355" marR="91355" marT="45678" marB="45678"/>
                </a:tc>
                <a:extLst>
                  <a:ext uri="{0D108BD9-81ED-4DB2-BD59-A6C34878D82A}">
                    <a16:rowId xmlns:a16="http://schemas.microsoft.com/office/drawing/2014/main" val="1545891653"/>
                  </a:ext>
                </a:extLst>
              </a:tr>
              <a:tr h="537982">
                <a:tc>
                  <a:txBody>
                    <a:bodyPr/>
                    <a:lstStyle/>
                    <a:p>
                      <a:r>
                        <a:rPr lang="fi-FI" sz="1500" dirty="0">
                          <a:solidFill>
                            <a:schemeClr val="tx2"/>
                          </a:solidFill>
                          <a:latin typeface="Futura"/>
                        </a:rPr>
                        <a:t>15 MIN.</a:t>
                      </a:r>
                    </a:p>
                  </a:txBody>
                  <a:tcPr marL="91355" marR="91355" marT="45678" marB="45678"/>
                </a:tc>
                <a:tc>
                  <a:txBody>
                    <a:bodyPr/>
                    <a:lstStyle/>
                    <a:p>
                      <a:r>
                        <a:rPr lang="fi-FI" sz="1500" dirty="0">
                          <a:solidFill>
                            <a:schemeClr val="tx2"/>
                          </a:solidFill>
                          <a:latin typeface="Futura"/>
                        </a:rPr>
                        <a:t>LAJILÄMPÖ</a:t>
                      </a:r>
                    </a:p>
                  </a:txBody>
                  <a:tcPr marL="91355" marR="91355" marT="45678" marB="45678"/>
                </a:tc>
                <a:tc>
                  <a:txBody>
                    <a:bodyPr/>
                    <a:lstStyle/>
                    <a:p>
                      <a:r>
                        <a:rPr lang="fi-FI" sz="1500" dirty="0">
                          <a:solidFill>
                            <a:schemeClr val="tx2"/>
                          </a:solidFill>
                          <a:latin typeface="Futura"/>
                        </a:rPr>
                        <a:t>HARJOITUKSEN TEEMA</a:t>
                      </a:r>
                    </a:p>
                  </a:txBody>
                  <a:tcPr marL="91355" marR="91355" marT="45678" marB="45678"/>
                </a:tc>
                <a:tc>
                  <a:txBody>
                    <a:bodyPr/>
                    <a:lstStyle/>
                    <a:p>
                      <a:endParaRPr lang="fi-FI" sz="1500">
                        <a:solidFill>
                          <a:schemeClr val="tx2"/>
                        </a:solidFill>
                        <a:latin typeface="Futura"/>
                      </a:endParaRPr>
                    </a:p>
                  </a:txBody>
                  <a:tcPr marL="91355" marR="91355" marT="45678" marB="45678"/>
                </a:tc>
                <a:tc>
                  <a:txBody>
                    <a:bodyPr/>
                    <a:lstStyle/>
                    <a:p>
                      <a:endParaRPr lang="fi-FI" sz="1500">
                        <a:solidFill>
                          <a:schemeClr val="tx2"/>
                        </a:solidFill>
                        <a:latin typeface="Futura"/>
                      </a:endParaRPr>
                    </a:p>
                  </a:txBody>
                  <a:tcPr marL="91355" marR="91355" marT="45678" marB="45678"/>
                </a:tc>
                <a:extLst>
                  <a:ext uri="{0D108BD9-81ED-4DB2-BD59-A6C34878D82A}">
                    <a16:rowId xmlns:a16="http://schemas.microsoft.com/office/drawing/2014/main" val="2481728273"/>
                  </a:ext>
                </a:extLst>
              </a:tr>
              <a:tr h="370497">
                <a:tc>
                  <a:txBody>
                    <a:bodyPr/>
                    <a:lstStyle/>
                    <a:p>
                      <a:r>
                        <a:rPr lang="fi-FI" sz="1500" dirty="0">
                          <a:solidFill>
                            <a:schemeClr val="tx2"/>
                          </a:solidFill>
                          <a:latin typeface="Futura"/>
                        </a:rPr>
                        <a:t>10 MIN.</a:t>
                      </a:r>
                    </a:p>
                  </a:txBody>
                  <a:tcPr marL="91355" marR="91355" marT="45678" marB="45678"/>
                </a:tc>
                <a:tc>
                  <a:txBody>
                    <a:bodyPr/>
                    <a:lstStyle/>
                    <a:p>
                      <a:r>
                        <a:rPr lang="fi-FI" sz="1500" dirty="0">
                          <a:solidFill>
                            <a:schemeClr val="tx2"/>
                          </a:solidFill>
                          <a:latin typeface="Futura"/>
                        </a:rPr>
                        <a:t>MAALIVAHTI</a:t>
                      </a:r>
                    </a:p>
                  </a:txBody>
                  <a:tcPr marL="91355" marR="91355" marT="45678" marB="45678"/>
                </a:tc>
                <a:tc>
                  <a:txBody>
                    <a:bodyPr/>
                    <a:lstStyle/>
                    <a:p>
                      <a:r>
                        <a:rPr lang="fi-FI" sz="1500" dirty="0">
                          <a:solidFill>
                            <a:schemeClr val="tx2"/>
                          </a:solidFill>
                          <a:latin typeface="Futura"/>
                        </a:rPr>
                        <a:t>LÄMMITTELY</a:t>
                      </a:r>
                    </a:p>
                  </a:txBody>
                  <a:tcPr marL="91355" marR="91355" marT="45678" marB="45678"/>
                </a:tc>
                <a:tc>
                  <a:txBody>
                    <a:bodyPr/>
                    <a:lstStyle/>
                    <a:p>
                      <a:endParaRPr lang="fi-FI" sz="1500">
                        <a:solidFill>
                          <a:schemeClr val="tx2"/>
                        </a:solidFill>
                        <a:latin typeface="Futura"/>
                      </a:endParaRPr>
                    </a:p>
                  </a:txBody>
                  <a:tcPr marL="91355" marR="91355" marT="45678" marB="45678"/>
                </a:tc>
                <a:tc>
                  <a:txBody>
                    <a:bodyPr/>
                    <a:lstStyle/>
                    <a:p>
                      <a:endParaRPr lang="fi-FI" sz="1500">
                        <a:solidFill>
                          <a:schemeClr val="tx2"/>
                        </a:solidFill>
                        <a:latin typeface="Futura"/>
                      </a:endParaRPr>
                    </a:p>
                  </a:txBody>
                  <a:tcPr marL="91355" marR="91355" marT="45678" marB="45678"/>
                </a:tc>
                <a:extLst>
                  <a:ext uri="{0D108BD9-81ED-4DB2-BD59-A6C34878D82A}">
                    <a16:rowId xmlns:a16="http://schemas.microsoft.com/office/drawing/2014/main" val="2192827448"/>
                  </a:ext>
                </a:extLst>
              </a:tr>
              <a:tr h="370497">
                <a:tc>
                  <a:txBody>
                    <a:bodyPr/>
                    <a:lstStyle/>
                    <a:p>
                      <a:r>
                        <a:rPr lang="fi-FI" sz="1500" dirty="0">
                          <a:solidFill>
                            <a:schemeClr val="tx2"/>
                          </a:solidFill>
                          <a:latin typeface="Futura"/>
                        </a:rPr>
                        <a:t>10 MIN.</a:t>
                      </a:r>
                    </a:p>
                  </a:txBody>
                  <a:tcPr marL="91355" marR="91355" marT="45678" marB="45678"/>
                </a:tc>
                <a:tc>
                  <a:txBody>
                    <a:bodyPr/>
                    <a:lstStyle/>
                    <a:p>
                      <a:r>
                        <a:rPr lang="fi-FI" sz="1500" dirty="0">
                          <a:solidFill>
                            <a:schemeClr val="tx2"/>
                          </a:solidFill>
                          <a:latin typeface="Futura"/>
                        </a:rPr>
                        <a:t>KONTRA</a:t>
                      </a:r>
                    </a:p>
                  </a:txBody>
                  <a:tcPr marL="91355" marR="91355" marT="45678" marB="45678"/>
                </a:tc>
                <a:tc>
                  <a:txBody>
                    <a:bodyPr/>
                    <a:lstStyle/>
                    <a:p>
                      <a:r>
                        <a:rPr lang="fi-FI" sz="1500" dirty="0">
                          <a:solidFill>
                            <a:schemeClr val="tx2"/>
                          </a:solidFill>
                          <a:latin typeface="Futura"/>
                        </a:rPr>
                        <a:t>YDINASIA</a:t>
                      </a:r>
                    </a:p>
                  </a:txBody>
                  <a:tcPr marL="91355" marR="91355" marT="45678" marB="45678"/>
                </a:tc>
                <a:tc>
                  <a:txBody>
                    <a:bodyPr/>
                    <a:lstStyle/>
                    <a:p>
                      <a:endParaRPr lang="fi-FI" sz="1500" dirty="0">
                        <a:solidFill>
                          <a:schemeClr val="tx2"/>
                        </a:solidFill>
                        <a:latin typeface="Futura"/>
                      </a:endParaRPr>
                    </a:p>
                  </a:txBody>
                  <a:tcPr marL="91355" marR="91355" marT="45678" marB="45678"/>
                </a:tc>
                <a:tc>
                  <a:txBody>
                    <a:bodyPr/>
                    <a:lstStyle/>
                    <a:p>
                      <a:endParaRPr lang="fi-FI" sz="1500" dirty="0">
                        <a:solidFill>
                          <a:schemeClr val="tx2"/>
                        </a:solidFill>
                        <a:latin typeface="Futura"/>
                      </a:endParaRPr>
                    </a:p>
                  </a:txBody>
                  <a:tcPr marL="91355" marR="91355" marT="45678" marB="45678"/>
                </a:tc>
                <a:extLst>
                  <a:ext uri="{0D108BD9-81ED-4DB2-BD59-A6C34878D82A}">
                    <a16:rowId xmlns:a16="http://schemas.microsoft.com/office/drawing/2014/main" val="1269712008"/>
                  </a:ext>
                </a:extLst>
              </a:tr>
              <a:tr h="370497">
                <a:tc>
                  <a:txBody>
                    <a:bodyPr/>
                    <a:lstStyle/>
                    <a:p>
                      <a:r>
                        <a:rPr lang="fi-FI" sz="1500" dirty="0">
                          <a:solidFill>
                            <a:schemeClr val="tx2"/>
                          </a:solidFill>
                          <a:latin typeface="Futura"/>
                        </a:rPr>
                        <a:t>20 MIN.</a:t>
                      </a:r>
                    </a:p>
                  </a:txBody>
                  <a:tcPr marL="91355" marR="91355" marT="45678" marB="45678"/>
                </a:tc>
                <a:tc>
                  <a:txBody>
                    <a:bodyPr/>
                    <a:lstStyle/>
                    <a:p>
                      <a:r>
                        <a:rPr lang="fi-FI" sz="1500" dirty="0">
                          <a:solidFill>
                            <a:schemeClr val="tx2"/>
                          </a:solidFill>
                          <a:latin typeface="Futura"/>
                        </a:rPr>
                        <a:t>TEKN./TAKT.</a:t>
                      </a:r>
                    </a:p>
                  </a:txBody>
                  <a:tcPr marL="91355" marR="91355" marT="45678" marB="45678"/>
                </a:tc>
                <a:tc>
                  <a:txBody>
                    <a:bodyPr/>
                    <a:lstStyle/>
                    <a:p>
                      <a:r>
                        <a:rPr lang="fi-FI" sz="1500" dirty="0">
                          <a:solidFill>
                            <a:schemeClr val="tx2"/>
                          </a:solidFill>
                          <a:latin typeface="Futura"/>
                        </a:rPr>
                        <a:t>YDINASIA</a:t>
                      </a:r>
                    </a:p>
                  </a:txBody>
                  <a:tcPr marL="91355" marR="91355" marT="45678" marB="45678"/>
                </a:tc>
                <a:tc>
                  <a:txBody>
                    <a:bodyPr/>
                    <a:lstStyle/>
                    <a:p>
                      <a:r>
                        <a:rPr lang="fi-FI" sz="1500" dirty="0">
                          <a:solidFill>
                            <a:schemeClr val="tx2"/>
                          </a:solidFill>
                          <a:latin typeface="Futura"/>
                        </a:rPr>
                        <a:t>UUSI OPITTAVA ASIA</a:t>
                      </a:r>
                    </a:p>
                  </a:txBody>
                  <a:tcPr marL="91355" marR="91355" marT="45678" marB="45678"/>
                </a:tc>
                <a:tc>
                  <a:txBody>
                    <a:bodyPr/>
                    <a:lstStyle/>
                    <a:p>
                      <a:endParaRPr lang="fi-FI" sz="1500" dirty="0">
                        <a:solidFill>
                          <a:schemeClr val="tx2"/>
                        </a:solidFill>
                        <a:latin typeface="Futura"/>
                      </a:endParaRPr>
                    </a:p>
                  </a:txBody>
                  <a:tcPr marL="91355" marR="91355" marT="45678" marB="45678"/>
                </a:tc>
                <a:extLst>
                  <a:ext uri="{0D108BD9-81ED-4DB2-BD59-A6C34878D82A}">
                    <a16:rowId xmlns:a16="http://schemas.microsoft.com/office/drawing/2014/main" val="4198858857"/>
                  </a:ext>
                </a:extLst>
              </a:tr>
              <a:tr h="370497">
                <a:tc>
                  <a:txBody>
                    <a:bodyPr/>
                    <a:lstStyle/>
                    <a:p>
                      <a:r>
                        <a:rPr lang="fi-FI" sz="1500" dirty="0">
                          <a:solidFill>
                            <a:schemeClr val="tx2"/>
                          </a:solidFill>
                          <a:latin typeface="Futura"/>
                        </a:rPr>
                        <a:t>10 MIN.</a:t>
                      </a:r>
                    </a:p>
                  </a:txBody>
                  <a:tcPr marL="91355" marR="91355" marT="45678" marB="45678"/>
                </a:tc>
                <a:tc>
                  <a:txBody>
                    <a:bodyPr/>
                    <a:lstStyle/>
                    <a:p>
                      <a:r>
                        <a:rPr lang="fi-FI" sz="1500" dirty="0">
                          <a:solidFill>
                            <a:schemeClr val="tx2"/>
                          </a:solidFill>
                          <a:latin typeface="Futura"/>
                        </a:rPr>
                        <a:t>KONTRA</a:t>
                      </a:r>
                    </a:p>
                  </a:txBody>
                  <a:tcPr marL="91355" marR="91355" marT="45678" marB="45678"/>
                </a:tc>
                <a:tc>
                  <a:txBody>
                    <a:bodyPr/>
                    <a:lstStyle/>
                    <a:p>
                      <a:r>
                        <a:rPr lang="fi-FI" sz="1500" dirty="0">
                          <a:solidFill>
                            <a:schemeClr val="tx2"/>
                          </a:solidFill>
                          <a:latin typeface="Futura"/>
                        </a:rPr>
                        <a:t>YDINASIA</a:t>
                      </a:r>
                    </a:p>
                  </a:txBody>
                  <a:tcPr marL="91355" marR="91355" marT="45678" marB="45678"/>
                </a:tc>
                <a:tc>
                  <a:txBody>
                    <a:bodyPr/>
                    <a:lstStyle/>
                    <a:p>
                      <a:endParaRPr lang="fi-FI" sz="1500" dirty="0">
                        <a:solidFill>
                          <a:schemeClr val="tx2"/>
                        </a:solidFill>
                        <a:latin typeface="Futura"/>
                      </a:endParaRPr>
                    </a:p>
                  </a:txBody>
                  <a:tcPr marL="91355" marR="91355" marT="45678" marB="45678"/>
                </a:tc>
                <a:tc>
                  <a:txBody>
                    <a:bodyPr/>
                    <a:lstStyle/>
                    <a:p>
                      <a:endParaRPr lang="fi-FI" sz="1500">
                        <a:solidFill>
                          <a:schemeClr val="tx2"/>
                        </a:solidFill>
                        <a:latin typeface="Futura"/>
                      </a:endParaRPr>
                    </a:p>
                  </a:txBody>
                  <a:tcPr marL="91355" marR="91355" marT="45678" marB="45678"/>
                </a:tc>
                <a:extLst>
                  <a:ext uri="{0D108BD9-81ED-4DB2-BD59-A6C34878D82A}">
                    <a16:rowId xmlns:a16="http://schemas.microsoft.com/office/drawing/2014/main" val="1079754567"/>
                  </a:ext>
                </a:extLst>
              </a:tr>
              <a:tr h="370497">
                <a:tc>
                  <a:txBody>
                    <a:bodyPr/>
                    <a:lstStyle/>
                    <a:p>
                      <a:r>
                        <a:rPr lang="fi-FI" sz="1500" dirty="0">
                          <a:solidFill>
                            <a:schemeClr val="tx2"/>
                          </a:solidFill>
                          <a:latin typeface="Futura"/>
                        </a:rPr>
                        <a:t>20 MIN.</a:t>
                      </a:r>
                    </a:p>
                  </a:txBody>
                  <a:tcPr marL="91355" marR="91355" marT="45678" marB="45678"/>
                </a:tc>
                <a:tc>
                  <a:txBody>
                    <a:bodyPr/>
                    <a:lstStyle/>
                    <a:p>
                      <a:r>
                        <a:rPr lang="fi-FI" sz="1500" dirty="0">
                          <a:solidFill>
                            <a:schemeClr val="tx2"/>
                          </a:solidFill>
                          <a:latin typeface="Futura"/>
                        </a:rPr>
                        <a:t>TEKN./TAKT.</a:t>
                      </a:r>
                    </a:p>
                  </a:txBody>
                  <a:tcPr marL="91355" marR="91355" marT="45678" marB="45678"/>
                </a:tc>
                <a:tc>
                  <a:txBody>
                    <a:bodyPr/>
                    <a:lstStyle/>
                    <a:p>
                      <a:r>
                        <a:rPr lang="fi-FI" sz="1500" dirty="0">
                          <a:solidFill>
                            <a:schemeClr val="tx2"/>
                          </a:solidFill>
                          <a:latin typeface="Futura"/>
                        </a:rPr>
                        <a:t>YDINASIA</a:t>
                      </a:r>
                    </a:p>
                  </a:txBody>
                  <a:tcPr marL="91355" marR="91355" marT="45678" marB="45678"/>
                </a:tc>
                <a:tc>
                  <a:txBody>
                    <a:bodyPr/>
                    <a:lstStyle/>
                    <a:p>
                      <a:r>
                        <a:rPr lang="fi-FI" sz="1500" dirty="0">
                          <a:solidFill>
                            <a:schemeClr val="tx2"/>
                          </a:solidFill>
                          <a:latin typeface="Futura"/>
                        </a:rPr>
                        <a:t>UUSI OPITTAVA ASIA</a:t>
                      </a:r>
                    </a:p>
                  </a:txBody>
                  <a:tcPr marL="91355" marR="91355" marT="45678" marB="45678"/>
                </a:tc>
                <a:tc>
                  <a:txBody>
                    <a:bodyPr/>
                    <a:lstStyle/>
                    <a:p>
                      <a:endParaRPr lang="fi-FI" sz="1500" dirty="0">
                        <a:solidFill>
                          <a:schemeClr val="tx2"/>
                        </a:solidFill>
                        <a:latin typeface="Futura"/>
                      </a:endParaRPr>
                    </a:p>
                  </a:txBody>
                  <a:tcPr marL="91355" marR="91355" marT="45678" marB="45678"/>
                </a:tc>
                <a:extLst>
                  <a:ext uri="{0D108BD9-81ED-4DB2-BD59-A6C34878D82A}">
                    <a16:rowId xmlns:a16="http://schemas.microsoft.com/office/drawing/2014/main" val="501611590"/>
                  </a:ext>
                </a:extLst>
              </a:tr>
              <a:tr h="370497">
                <a:tc>
                  <a:txBody>
                    <a:bodyPr/>
                    <a:lstStyle/>
                    <a:p>
                      <a:r>
                        <a:rPr lang="fi-FI" sz="1500" dirty="0">
                          <a:solidFill>
                            <a:schemeClr val="tx2"/>
                          </a:solidFill>
                          <a:latin typeface="Futura"/>
                        </a:rPr>
                        <a:t>10 MIN.</a:t>
                      </a:r>
                    </a:p>
                  </a:txBody>
                  <a:tcPr marL="91355" marR="91355" marT="45678" marB="45678"/>
                </a:tc>
                <a:tc>
                  <a:txBody>
                    <a:bodyPr/>
                    <a:lstStyle/>
                    <a:p>
                      <a:r>
                        <a:rPr lang="fi-FI" sz="1500" dirty="0">
                          <a:solidFill>
                            <a:schemeClr val="tx2"/>
                          </a:solidFill>
                          <a:latin typeface="Futura"/>
                        </a:rPr>
                        <a:t>PELI</a:t>
                      </a:r>
                    </a:p>
                  </a:txBody>
                  <a:tcPr marL="91355" marR="91355" marT="45678" marB="45678"/>
                </a:tc>
                <a:tc>
                  <a:txBody>
                    <a:bodyPr/>
                    <a:lstStyle/>
                    <a:p>
                      <a:r>
                        <a:rPr lang="fi-FI" sz="1500" dirty="0">
                          <a:solidFill>
                            <a:schemeClr val="tx2"/>
                          </a:solidFill>
                          <a:latin typeface="Futura"/>
                        </a:rPr>
                        <a:t>YDINASIAN SOVELLUS</a:t>
                      </a:r>
                    </a:p>
                  </a:txBody>
                  <a:tcPr marL="91355" marR="91355" marT="45678" marB="45678"/>
                </a:tc>
                <a:tc>
                  <a:txBody>
                    <a:bodyPr/>
                    <a:lstStyle/>
                    <a:p>
                      <a:endParaRPr lang="fi-FI" sz="1500" dirty="0">
                        <a:solidFill>
                          <a:schemeClr val="tx2"/>
                        </a:solidFill>
                        <a:latin typeface="Futura"/>
                      </a:endParaRPr>
                    </a:p>
                  </a:txBody>
                  <a:tcPr marL="91355" marR="91355" marT="45678" marB="45678"/>
                </a:tc>
                <a:tc>
                  <a:txBody>
                    <a:bodyPr/>
                    <a:lstStyle/>
                    <a:p>
                      <a:endParaRPr lang="fi-FI" sz="1500" dirty="0">
                        <a:solidFill>
                          <a:schemeClr val="tx2"/>
                        </a:solidFill>
                        <a:latin typeface="Futura"/>
                      </a:endParaRPr>
                    </a:p>
                  </a:txBody>
                  <a:tcPr marL="91355" marR="91355" marT="45678" marB="45678"/>
                </a:tc>
                <a:extLst>
                  <a:ext uri="{0D108BD9-81ED-4DB2-BD59-A6C34878D82A}">
                    <a16:rowId xmlns:a16="http://schemas.microsoft.com/office/drawing/2014/main" val="935378553"/>
                  </a:ext>
                </a:extLst>
              </a:tr>
              <a:tr h="370497">
                <a:tc>
                  <a:txBody>
                    <a:bodyPr/>
                    <a:lstStyle/>
                    <a:p>
                      <a:r>
                        <a:rPr lang="fi-FI" sz="1500" dirty="0">
                          <a:solidFill>
                            <a:schemeClr val="tx2"/>
                          </a:solidFill>
                          <a:latin typeface="Futura"/>
                        </a:rPr>
                        <a:t>10 MIN.</a:t>
                      </a:r>
                    </a:p>
                  </a:txBody>
                  <a:tcPr marL="91355" marR="91355" marT="45678" marB="45678"/>
                </a:tc>
                <a:tc>
                  <a:txBody>
                    <a:bodyPr/>
                    <a:lstStyle/>
                    <a:p>
                      <a:r>
                        <a:rPr lang="fi-FI" sz="1500" dirty="0">
                          <a:solidFill>
                            <a:schemeClr val="tx2"/>
                          </a:solidFill>
                          <a:latin typeface="Futura"/>
                        </a:rPr>
                        <a:t>LOPPUVERKKA</a:t>
                      </a:r>
                    </a:p>
                  </a:txBody>
                  <a:tcPr marL="91355" marR="91355" marT="45678" marB="45678"/>
                </a:tc>
                <a:tc>
                  <a:txBody>
                    <a:bodyPr/>
                    <a:lstStyle/>
                    <a:p>
                      <a:r>
                        <a:rPr lang="fi-FI" sz="1500" dirty="0">
                          <a:solidFill>
                            <a:schemeClr val="tx2"/>
                          </a:solidFill>
                          <a:latin typeface="Futura"/>
                        </a:rPr>
                        <a:t>LASKEVATEMPOINEN</a:t>
                      </a:r>
                    </a:p>
                  </a:txBody>
                  <a:tcPr marL="91355" marR="91355" marT="45678" marB="45678"/>
                </a:tc>
                <a:tc>
                  <a:txBody>
                    <a:bodyPr/>
                    <a:lstStyle/>
                    <a:p>
                      <a:endParaRPr lang="fi-FI" sz="1500" dirty="0">
                        <a:solidFill>
                          <a:schemeClr val="tx2"/>
                        </a:solidFill>
                        <a:latin typeface="Futura"/>
                      </a:endParaRPr>
                    </a:p>
                  </a:txBody>
                  <a:tcPr marL="91355" marR="91355" marT="45678" marB="45678"/>
                </a:tc>
                <a:tc>
                  <a:txBody>
                    <a:bodyPr/>
                    <a:lstStyle/>
                    <a:p>
                      <a:endParaRPr lang="fi-FI" sz="1500" dirty="0">
                        <a:solidFill>
                          <a:schemeClr val="tx2"/>
                        </a:solidFill>
                        <a:latin typeface="Futura"/>
                      </a:endParaRPr>
                    </a:p>
                  </a:txBody>
                  <a:tcPr marL="91355" marR="91355" marT="45678" marB="45678"/>
                </a:tc>
                <a:extLst>
                  <a:ext uri="{0D108BD9-81ED-4DB2-BD59-A6C34878D82A}">
                    <a16:rowId xmlns:a16="http://schemas.microsoft.com/office/drawing/2014/main" val="37595075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7538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3BE396D-E01B-425D-A844-CE9EFB4E1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chemeClr val="tx2"/>
                </a:solidFill>
              </a:rPr>
              <a:t>PALAUTTEEN ANTAMINEN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247C222-CED3-48D3-9F32-9A79BF302D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fi-FI" dirty="0">
                <a:solidFill>
                  <a:schemeClr val="tx2"/>
                </a:solidFill>
              </a:rPr>
              <a:t>Valmentajat keskittyvät leirityksissä aktiiviseen henkilökohtaisen palautteen antamiseen:</a:t>
            </a:r>
          </a:p>
          <a:p>
            <a:pPr>
              <a:lnSpc>
                <a:spcPct val="100000"/>
              </a:lnSpc>
            </a:pPr>
            <a:endParaRPr lang="fi-FI" dirty="0">
              <a:solidFill>
                <a:schemeClr val="tx2"/>
              </a:solidFill>
            </a:endParaRPr>
          </a:p>
          <a:p>
            <a:pPr lvl="1"/>
            <a:r>
              <a:rPr lang="fi-FI" dirty="0">
                <a:solidFill>
                  <a:schemeClr val="tx2"/>
                </a:solidFill>
              </a:rPr>
              <a:t>Valmentajat antavat selkeän tehtävänannon harjoitukseen, josta annetaan palautetta</a:t>
            </a:r>
          </a:p>
          <a:p>
            <a:pPr lvl="1"/>
            <a:r>
              <a:rPr lang="fi-FI" dirty="0">
                <a:solidFill>
                  <a:schemeClr val="tx2"/>
                </a:solidFill>
              </a:rPr>
              <a:t>Valmentajien palautteet keskittyvät suoritukseen</a:t>
            </a:r>
          </a:p>
          <a:p>
            <a:pPr lvl="1"/>
            <a:r>
              <a:rPr lang="fi-FI" dirty="0">
                <a:solidFill>
                  <a:schemeClr val="tx2"/>
                </a:solidFill>
              </a:rPr>
              <a:t>Palautteet ovat positiivissävytteisiä </a:t>
            </a:r>
          </a:p>
          <a:p>
            <a:pPr lvl="1"/>
            <a:r>
              <a:rPr lang="fi-FI" dirty="0">
                <a:solidFill>
                  <a:schemeClr val="tx2"/>
                </a:solidFill>
              </a:rPr>
              <a:t>Palautteet ovat lyhyitä – urheilijat oppivat suoritusten kautta</a:t>
            </a:r>
          </a:p>
          <a:p>
            <a:pPr lvl="1"/>
            <a:endParaRPr lang="fi-FI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373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ABAA68F-4B96-49FA-B1AE-BD2058257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chemeClr val="tx2"/>
                </a:solidFill>
              </a:rPr>
              <a:t>YLÄKOULULEIRITYS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277A656-C6C7-4459-9B7A-7351546CE6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1865" dirty="0">
                <a:solidFill>
                  <a:schemeClr val="tx2"/>
                </a:solidFill>
              </a:rPr>
              <a:t>Kolmen vuoden leiritysprosessi sisältäen 4 leiriä vuodessa sekä leirien välisen ajan</a:t>
            </a:r>
          </a:p>
          <a:p>
            <a:r>
              <a:rPr lang="fi-FI" sz="1865" dirty="0">
                <a:solidFill>
                  <a:schemeClr val="tx2"/>
                </a:solidFill>
              </a:rPr>
              <a:t>Leirivuorokausia on 4 /leiri</a:t>
            </a:r>
          </a:p>
          <a:p>
            <a:r>
              <a:rPr lang="fi-FI" sz="1865" dirty="0">
                <a:solidFill>
                  <a:schemeClr val="tx2"/>
                </a:solidFill>
              </a:rPr>
              <a:t>Leirit järjestetään Suomen Käsipalloliiton valmennuskeskuksessa, Kisakallion Urheiluopistolla</a:t>
            </a:r>
          </a:p>
          <a:p>
            <a:r>
              <a:rPr lang="fi-FI" sz="1865" dirty="0">
                <a:solidFill>
                  <a:schemeClr val="tx2"/>
                </a:solidFill>
              </a:rPr>
              <a:t>Yläkoululeirityksessä noudatetaan valtakunnallisia urheilijaksi kasvamisen sisältöjä ja lajivalmennus tapahtuu lajin määrittelemien linjausten mukaisesti</a:t>
            </a:r>
          </a:p>
          <a:p>
            <a:pPr lvl="1"/>
            <a:r>
              <a:rPr lang="fi-FI" sz="1399" dirty="0">
                <a:solidFill>
                  <a:schemeClr val="tx2"/>
                </a:solidFill>
              </a:rPr>
              <a:t>Taito- ja fyysisten ominaisuuksien valmennuksessa noudatetaan kasva urheilijaksi -yleisvalmennuksen linjauksia</a:t>
            </a:r>
          </a:p>
          <a:p>
            <a:pPr lvl="1"/>
            <a:r>
              <a:rPr lang="fi-FI" sz="1399" dirty="0">
                <a:solidFill>
                  <a:schemeClr val="tx2"/>
                </a:solidFill>
              </a:rPr>
              <a:t>Sisältöjen jako vuositasolla: 1/3 lajiharjoittelua, 1/3 taito- ja fyysistä ominaisuusharjoittelua, 1/3 urheilijan elämäntaitoja</a:t>
            </a:r>
          </a:p>
          <a:p>
            <a:pPr lvl="1"/>
            <a:r>
              <a:rPr lang="fi-FI" sz="1399" dirty="0">
                <a:solidFill>
                  <a:schemeClr val="tx2"/>
                </a:solidFill>
              </a:rPr>
              <a:t>Leirien aikana koulunkäynnille ja läksyille on varattu vähintään 3 x 45 min/ päivä</a:t>
            </a:r>
          </a:p>
          <a:p>
            <a:r>
              <a:rPr lang="fi-FI" sz="1865" dirty="0">
                <a:solidFill>
                  <a:schemeClr val="tx2"/>
                </a:solidFill>
              </a:rPr>
              <a:t>Nuoren urheilijan kaksoisuraa tuetaan tarjoamalla hänelle tietoa leirityksenjärjestäjän ja lajiliiton toimesta. </a:t>
            </a:r>
          </a:p>
          <a:p>
            <a:endParaRPr lang="fi-FI" sz="1865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857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33D2ED7-2901-4501-9C6C-C2B1AF930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chemeClr val="tx2"/>
                </a:solidFill>
              </a:rPr>
              <a:t>SUUNNITELMALLISUUS	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FC0C7E4-92BB-4EB7-8C5A-A63FE3AB56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>
                <a:solidFill>
                  <a:schemeClr val="tx2"/>
                </a:solidFill>
              </a:rPr>
              <a:t>Suomen Käsipalloliiton lajivalmentajat ovat yhteydessä seuravalmentajiin valintojen tekemisessä:</a:t>
            </a:r>
          </a:p>
          <a:p>
            <a:pPr marL="0" indent="0">
              <a:buNone/>
            </a:pPr>
            <a:endParaRPr lang="fi-FI" dirty="0">
              <a:solidFill>
                <a:schemeClr val="tx2"/>
              </a:solidFill>
            </a:endParaRPr>
          </a:p>
          <a:p>
            <a:r>
              <a:rPr lang="fi-FI" dirty="0">
                <a:solidFill>
                  <a:schemeClr val="tx2"/>
                </a:solidFill>
              </a:rPr>
              <a:t>1 kk ennen leiriä kutsut pelaajille</a:t>
            </a:r>
          </a:p>
          <a:p>
            <a:r>
              <a:rPr lang="fi-FI" dirty="0">
                <a:solidFill>
                  <a:schemeClr val="tx2"/>
                </a:solidFill>
              </a:rPr>
              <a:t>2 vko ennen ilmoittautuminen päättyy</a:t>
            </a:r>
          </a:p>
          <a:p>
            <a:pPr marL="0" indent="0">
              <a:buNone/>
            </a:pPr>
            <a:endParaRPr lang="fi-FI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096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37FA643-9EA3-4B9D-8FD8-F7D4895BC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2876" y="2667873"/>
            <a:ext cx="8846249" cy="1324336"/>
          </a:xfrm>
        </p:spPr>
        <p:txBody>
          <a:bodyPr/>
          <a:lstStyle/>
          <a:p>
            <a:pPr algn="ctr"/>
            <a:r>
              <a:rPr lang="fi-FI" dirty="0">
                <a:solidFill>
                  <a:schemeClr val="tx2"/>
                </a:solidFill>
              </a:rPr>
              <a:t>LAJISISÄLLÖT</a:t>
            </a:r>
          </a:p>
        </p:txBody>
      </p:sp>
    </p:spTree>
    <p:extLst>
      <p:ext uri="{BB962C8B-B14F-4D97-AF65-F5344CB8AC3E}">
        <p14:creationId xmlns:p14="http://schemas.microsoft.com/office/powerpoint/2010/main" val="67035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4F35BC4-D325-455D-91A7-03E4780BF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>
                <a:solidFill>
                  <a:schemeClr val="tx2"/>
                </a:solidFill>
              </a:rPr>
              <a:t>SUOMALAINEN KÄSIPALLO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262AA1A-351E-493F-8A22-F9E650262A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fi-FI" dirty="0">
                <a:solidFill>
                  <a:schemeClr val="tx2"/>
                </a:solidFill>
              </a:rPr>
              <a:t> Suomen käsipallomaajoukkueet pelaa:</a:t>
            </a:r>
          </a:p>
          <a:p>
            <a:pPr marL="456777" lvl="1" indent="0" algn="ctr">
              <a:buNone/>
            </a:pPr>
            <a:endParaRPr lang="fi-FI" dirty="0">
              <a:solidFill>
                <a:schemeClr val="tx2"/>
              </a:solidFill>
            </a:endParaRPr>
          </a:p>
          <a:p>
            <a:pPr marL="456777" lvl="1" indent="0" algn="ctr">
              <a:buNone/>
            </a:pPr>
            <a:r>
              <a:rPr lang="fi-FI" sz="3197" b="1" dirty="0">
                <a:solidFill>
                  <a:schemeClr val="tx2"/>
                </a:solidFill>
              </a:rPr>
              <a:t>FIKSUA, AKTIIVISTA JA NOPEAA KÄSIPALLOA</a:t>
            </a:r>
          </a:p>
          <a:p>
            <a:pPr marL="456777" lvl="1" indent="0" algn="ctr">
              <a:buNone/>
            </a:pPr>
            <a:endParaRPr lang="fi-FI" sz="3197" b="1" dirty="0">
              <a:solidFill>
                <a:schemeClr val="tx2"/>
              </a:solidFill>
            </a:endParaRPr>
          </a:p>
          <a:p>
            <a:pPr marL="456777" lvl="1" indent="0" algn="ctr">
              <a:buNone/>
            </a:pPr>
            <a:r>
              <a:rPr lang="fi-FI" sz="2797" dirty="0">
                <a:solidFill>
                  <a:schemeClr val="tx2"/>
                </a:solidFill>
              </a:rPr>
              <a:t>Tämä</a:t>
            </a:r>
            <a:r>
              <a:rPr lang="fi-FI" sz="3197" b="1" dirty="0">
                <a:solidFill>
                  <a:schemeClr val="tx2"/>
                </a:solidFill>
              </a:rPr>
              <a:t> </a:t>
            </a:r>
            <a:r>
              <a:rPr lang="fi-FI" sz="2797" dirty="0">
                <a:solidFill>
                  <a:schemeClr val="tx2"/>
                </a:solidFill>
              </a:rPr>
              <a:t>tarkoittaa:</a:t>
            </a:r>
          </a:p>
          <a:p>
            <a:pPr marL="456777" lvl="1" indent="0" algn="ctr">
              <a:buNone/>
            </a:pPr>
            <a:endParaRPr lang="fi-FI" sz="3197" dirty="0">
              <a:solidFill>
                <a:schemeClr val="tx2"/>
              </a:solidFill>
            </a:endParaRPr>
          </a:p>
          <a:p>
            <a:pPr lvl="1" algn="ctr"/>
            <a:r>
              <a:rPr lang="fi-FI" sz="2797" dirty="0">
                <a:solidFill>
                  <a:schemeClr val="tx2"/>
                </a:solidFill>
              </a:rPr>
              <a:t>Aktiivista ja liikkuvaa puolustuspelaamista</a:t>
            </a:r>
          </a:p>
          <a:p>
            <a:pPr lvl="1" algn="ctr"/>
            <a:r>
              <a:rPr lang="fi-FI" sz="2797" dirty="0">
                <a:solidFill>
                  <a:schemeClr val="tx2"/>
                </a:solidFill>
              </a:rPr>
              <a:t>Nopeaa suunnanmuutospelaamista</a:t>
            </a:r>
          </a:p>
          <a:p>
            <a:pPr lvl="1" algn="ctr"/>
            <a:r>
              <a:rPr lang="fi-FI" sz="2797" dirty="0">
                <a:solidFill>
                  <a:schemeClr val="tx2"/>
                </a:solidFill>
              </a:rPr>
              <a:t>Hyvää kentän ylitystä</a:t>
            </a:r>
          </a:p>
          <a:p>
            <a:pPr lvl="1" algn="ctr"/>
            <a:r>
              <a:rPr lang="fi-FI" sz="2797" dirty="0">
                <a:solidFill>
                  <a:schemeClr val="tx2"/>
                </a:solidFill>
              </a:rPr>
              <a:t>Älykästä hyökkäyspelaamista</a:t>
            </a:r>
          </a:p>
          <a:p>
            <a:pPr lvl="1" algn="ctr"/>
            <a:r>
              <a:rPr lang="fi-FI" sz="2797" dirty="0">
                <a:solidFill>
                  <a:schemeClr val="tx2"/>
                </a:solidFill>
              </a:rPr>
              <a:t>Taktista ja kurinalaista kollektiivia</a:t>
            </a:r>
          </a:p>
        </p:txBody>
      </p:sp>
    </p:spTree>
    <p:extLst>
      <p:ext uri="{BB962C8B-B14F-4D97-AF65-F5344CB8AC3E}">
        <p14:creationId xmlns:p14="http://schemas.microsoft.com/office/powerpoint/2010/main" val="2738373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8A224DE-018F-446D-8EAC-388BF3B00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3197" dirty="0">
                <a:solidFill>
                  <a:schemeClr val="tx2"/>
                </a:solidFill>
              </a:rPr>
              <a:t>HENKILÖKOHTAINEN JA OSAJOUKKUEEN TEKNIIKKA JA TAKTIIKKA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F753CA1-7935-4999-8D03-C0031050B5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endParaRPr lang="fi-FI" dirty="0">
              <a:solidFill>
                <a:schemeClr val="tx2"/>
              </a:solidFill>
            </a:endParaRPr>
          </a:p>
          <a:p>
            <a:pPr>
              <a:lnSpc>
                <a:spcPct val="100000"/>
              </a:lnSpc>
            </a:pPr>
            <a:r>
              <a:rPr lang="fi-FI" dirty="0">
                <a:solidFill>
                  <a:schemeClr val="tx2"/>
                </a:solidFill>
              </a:rPr>
              <a:t>7. luokka: 	1 vs. 1 tilanteet sekä 1-2 valinnan pelitilanteet</a:t>
            </a:r>
          </a:p>
          <a:p>
            <a:pPr>
              <a:lnSpc>
                <a:spcPct val="100000"/>
              </a:lnSpc>
            </a:pPr>
            <a:r>
              <a:rPr lang="fi-FI" dirty="0">
                <a:solidFill>
                  <a:schemeClr val="tx2"/>
                </a:solidFill>
              </a:rPr>
              <a:t>8. luokka:		2 vs. 2 tilanteet sekä 1-3 valinnan pelitilanteet</a:t>
            </a:r>
          </a:p>
          <a:p>
            <a:pPr>
              <a:lnSpc>
                <a:spcPct val="100000"/>
              </a:lnSpc>
            </a:pPr>
            <a:r>
              <a:rPr lang="fi-FI" dirty="0">
                <a:solidFill>
                  <a:schemeClr val="tx2"/>
                </a:solidFill>
              </a:rPr>
              <a:t>9. luokka		3 vs. 3 tilanteet sekä 2-4 valinnan	pelitilanteet</a:t>
            </a:r>
          </a:p>
        </p:txBody>
      </p:sp>
    </p:spTree>
    <p:extLst>
      <p:ext uri="{BB962C8B-B14F-4D97-AF65-F5344CB8AC3E}">
        <p14:creationId xmlns:p14="http://schemas.microsoft.com/office/powerpoint/2010/main" val="3615803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37FA643-9EA3-4B9D-8FD8-F7D4895BC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2876" y="2667873"/>
            <a:ext cx="8846249" cy="1324336"/>
          </a:xfrm>
        </p:spPr>
        <p:txBody>
          <a:bodyPr/>
          <a:lstStyle/>
          <a:p>
            <a:pPr algn="ctr"/>
            <a:r>
              <a:rPr lang="fi-FI" dirty="0">
                <a:solidFill>
                  <a:schemeClr val="tx2"/>
                </a:solidFill>
              </a:rPr>
              <a:t>HYÖKKÄYS</a:t>
            </a:r>
          </a:p>
        </p:txBody>
      </p:sp>
    </p:spTree>
    <p:extLst>
      <p:ext uri="{BB962C8B-B14F-4D97-AF65-F5344CB8AC3E}">
        <p14:creationId xmlns:p14="http://schemas.microsoft.com/office/powerpoint/2010/main" val="3107238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12284B3-CF45-4A37-84D8-FD9B5A63A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chemeClr val="tx2"/>
                </a:solidFill>
              </a:rPr>
              <a:t>PELIASENTO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D95165A-96A1-4AD7-A215-84233BBBF7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endParaRPr lang="fi-FI" dirty="0">
              <a:solidFill>
                <a:schemeClr val="tx2"/>
              </a:solidFill>
            </a:endParaRPr>
          </a:p>
          <a:p>
            <a:pPr>
              <a:lnSpc>
                <a:spcPct val="100000"/>
              </a:lnSpc>
            </a:pPr>
            <a:r>
              <a:rPr lang="fi-FI" dirty="0">
                <a:solidFill>
                  <a:schemeClr val="tx2"/>
                </a:solidFill>
              </a:rPr>
              <a:t>Hyvä peliasento luo pohjan hyvälle hyökkäyspelaamiselle ja mahdollistaa oikeiden valintojen tekemisen pelitilanteissa</a:t>
            </a:r>
          </a:p>
          <a:p>
            <a:pPr>
              <a:lnSpc>
                <a:spcPct val="100000"/>
              </a:lnSpc>
            </a:pPr>
            <a:r>
              <a:rPr lang="fi-FI" dirty="0">
                <a:solidFill>
                  <a:schemeClr val="tx2"/>
                </a:solidFill>
              </a:rPr>
              <a:t>Hyvän peliasennon tunnusmerkit ovat:	</a:t>
            </a:r>
          </a:p>
          <a:p>
            <a:pPr lvl="1"/>
            <a:r>
              <a:rPr lang="fi-FI" dirty="0">
                <a:solidFill>
                  <a:schemeClr val="tx2"/>
                </a:solidFill>
              </a:rPr>
              <a:t>Käsi ylhäällä	→	Katse ylhäällä</a:t>
            </a:r>
          </a:p>
          <a:p>
            <a:pPr lvl="1"/>
            <a:r>
              <a:rPr lang="fi-FI" dirty="0">
                <a:solidFill>
                  <a:schemeClr val="tx2"/>
                </a:solidFill>
              </a:rPr>
              <a:t>Hyvä ryhti	→	Hyvä pallon suojaus</a:t>
            </a:r>
          </a:p>
          <a:p>
            <a:pPr lvl="1"/>
            <a:r>
              <a:rPr lang="fi-FI" dirty="0">
                <a:solidFill>
                  <a:schemeClr val="tx2"/>
                </a:solidFill>
              </a:rPr>
              <a:t>Tasapaino 	→ 	Pelitasapaino</a:t>
            </a:r>
          </a:p>
          <a:p>
            <a:pPr lvl="1"/>
            <a:r>
              <a:rPr lang="fi-FI" dirty="0">
                <a:solidFill>
                  <a:schemeClr val="tx2"/>
                </a:solidFill>
              </a:rPr>
              <a:t>Tukijalka 	→ 	Varpaat kohti maalia</a:t>
            </a:r>
          </a:p>
        </p:txBody>
      </p:sp>
    </p:spTree>
    <p:extLst>
      <p:ext uri="{BB962C8B-B14F-4D97-AF65-F5344CB8AC3E}">
        <p14:creationId xmlns:p14="http://schemas.microsoft.com/office/powerpoint/2010/main" val="2936102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75233D2-9366-40DF-9C57-E22E9D0EA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chemeClr val="tx2"/>
                </a:solidFill>
              </a:rPr>
              <a:t>SYÖTÖT &amp; VASTAANOTOT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46248E8-D5D5-4207-8B79-D2ABB0ABC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00000"/>
              </a:lnSpc>
            </a:pPr>
            <a:r>
              <a:rPr lang="fi-FI" dirty="0">
                <a:solidFill>
                  <a:schemeClr val="tx2"/>
                </a:solidFill>
              </a:rPr>
              <a:t>Yläkoululeireillä keskitymme laadukkaaseen syöttötyöskentelyyn ja pallonhallintaan </a:t>
            </a:r>
          </a:p>
          <a:p>
            <a:pPr marL="0" indent="0">
              <a:lnSpc>
                <a:spcPct val="100000"/>
              </a:lnSpc>
              <a:buNone/>
            </a:pPr>
            <a:endParaRPr lang="fi-FI" dirty="0">
              <a:solidFill>
                <a:schemeClr val="tx2"/>
              </a:solidFill>
            </a:endParaRPr>
          </a:p>
          <a:p>
            <a:pPr lvl="1"/>
            <a:r>
              <a:rPr lang="fi-FI" dirty="0">
                <a:solidFill>
                  <a:schemeClr val="tx2"/>
                </a:solidFill>
              </a:rPr>
              <a:t>Pelaajien tulee osata ottaa pallo kiinni</a:t>
            </a:r>
          </a:p>
          <a:p>
            <a:pPr lvl="4"/>
            <a:r>
              <a:rPr lang="fi-FI" dirty="0">
                <a:solidFill>
                  <a:schemeClr val="tx2"/>
                </a:solidFill>
              </a:rPr>
              <a:t>Paikallaan 	→	edestä, sivusta ja takaviistosta</a:t>
            </a:r>
          </a:p>
          <a:p>
            <a:pPr lvl="4"/>
            <a:r>
              <a:rPr lang="fi-FI" dirty="0">
                <a:solidFill>
                  <a:schemeClr val="tx2"/>
                </a:solidFill>
              </a:rPr>
              <a:t>Liikkeessä 	→	edestä, sivusta ja takaviistosta</a:t>
            </a:r>
          </a:p>
          <a:p>
            <a:pPr marL="913554" lvl="2" indent="0">
              <a:buNone/>
            </a:pPr>
            <a:endParaRPr lang="fi-FI" dirty="0">
              <a:solidFill>
                <a:schemeClr val="tx2"/>
              </a:solidFill>
            </a:endParaRPr>
          </a:p>
          <a:p>
            <a:pPr lvl="1"/>
            <a:r>
              <a:rPr lang="fi-FI" dirty="0">
                <a:solidFill>
                  <a:schemeClr val="tx2"/>
                </a:solidFill>
              </a:rPr>
              <a:t>Pelaajien tulee osata syöttää palloa laadukkaasti</a:t>
            </a:r>
          </a:p>
          <a:p>
            <a:pPr lvl="4"/>
            <a:r>
              <a:rPr lang="fi-FI" dirty="0">
                <a:solidFill>
                  <a:schemeClr val="tx2"/>
                </a:solidFill>
              </a:rPr>
              <a:t>Paikallaan	→ 	laadukkaasti peliasennosta tukijalan yli</a:t>
            </a:r>
          </a:p>
          <a:p>
            <a:pPr lvl="4"/>
            <a:r>
              <a:rPr lang="fi-FI" dirty="0">
                <a:solidFill>
                  <a:schemeClr val="tx2"/>
                </a:solidFill>
              </a:rPr>
              <a:t>Liikkeessä	→ 	laadukkaasti peliasennosta tukijalan yli</a:t>
            </a:r>
          </a:p>
          <a:p>
            <a:pPr marL="913554" lvl="2" indent="0">
              <a:buNone/>
            </a:pPr>
            <a:endParaRPr lang="fi-FI" dirty="0">
              <a:solidFill>
                <a:schemeClr val="tx2"/>
              </a:solidFill>
            </a:endParaRPr>
          </a:p>
          <a:p>
            <a:pPr lvl="1"/>
            <a:r>
              <a:rPr lang="fi-FI" dirty="0">
                <a:solidFill>
                  <a:schemeClr val="tx2"/>
                </a:solidFill>
              </a:rPr>
              <a:t>Yläkoululeirillä keskitymme vain kahteen syöttöön</a:t>
            </a:r>
          </a:p>
          <a:p>
            <a:pPr lvl="4"/>
            <a:r>
              <a:rPr lang="fi-FI" dirty="0">
                <a:solidFill>
                  <a:schemeClr val="tx2"/>
                </a:solidFill>
              </a:rPr>
              <a:t>Käsi ylhäällä	 → 	laadukkaasti peliasennosta tukijalan yli</a:t>
            </a:r>
          </a:p>
          <a:p>
            <a:pPr lvl="4"/>
            <a:r>
              <a:rPr lang="fi-FI" dirty="0">
                <a:solidFill>
                  <a:schemeClr val="tx2"/>
                </a:solidFill>
              </a:rPr>
              <a:t>Työntösyöttö	 → 	laadukkaasti peliasennosta tukijalan yli</a:t>
            </a:r>
          </a:p>
        </p:txBody>
      </p:sp>
    </p:spTree>
    <p:extLst>
      <p:ext uri="{BB962C8B-B14F-4D97-AF65-F5344CB8AC3E}">
        <p14:creationId xmlns:p14="http://schemas.microsoft.com/office/powerpoint/2010/main" val="3283151959"/>
      </p:ext>
    </p:extLst>
  </p:cSld>
  <p:clrMapOvr>
    <a:masterClrMapping/>
  </p:clrMapOvr>
</p:sld>
</file>

<file path=ppt/theme/theme1.xml><?xml version="1.0" encoding="utf-8"?>
<a:theme xmlns:a="http://schemas.openxmlformats.org/drawingml/2006/main" name="Suomen Käsipalloliitto ppt pohja">
  <a:themeElements>
    <a:clrScheme name="Käsipalloliitt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53A1"/>
      </a:accent1>
      <a:accent2>
        <a:srgbClr val="808080"/>
      </a:accent2>
      <a:accent3>
        <a:srgbClr val="C00000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Suomen Käsipalloliitt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uomen Käsipalloliitto ppt pohja.potx" id="{13CB9880-DFF2-478E-99EF-176C19460105}" vid="{F91CBAB2-2F2A-4ACF-A761-8EB10EE19048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Suomen Käsipalloliitto ppt pohja</Template>
  <TotalTime>8</TotalTime>
  <Words>734</Words>
  <Application>Microsoft Office PowerPoint</Application>
  <PresentationFormat>Laajakuva</PresentationFormat>
  <Paragraphs>158</Paragraphs>
  <Slides>17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17</vt:i4>
      </vt:variant>
    </vt:vector>
  </HeadingPairs>
  <TitlesOfParts>
    <vt:vector size="21" baseType="lpstr">
      <vt:lpstr>Arial</vt:lpstr>
      <vt:lpstr>Calibri</vt:lpstr>
      <vt:lpstr>Futura</vt:lpstr>
      <vt:lpstr>Suomen Käsipalloliitto ppt pohja</vt:lpstr>
      <vt:lpstr>SUOMEN KÄSIPALLOLIITTO</vt:lpstr>
      <vt:lpstr>YLÄKOULULEIRITYS</vt:lpstr>
      <vt:lpstr>SUUNNITELMALLISUUS </vt:lpstr>
      <vt:lpstr>LAJISISÄLLÖT</vt:lpstr>
      <vt:lpstr>SUOMALAINEN KÄSIPALLO</vt:lpstr>
      <vt:lpstr>HENKILÖKOHTAINEN JA OSAJOUKKUEEN TEKNIIKKA JA TAKTIIKKA</vt:lpstr>
      <vt:lpstr>HYÖKKÄYS</vt:lpstr>
      <vt:lpstr>PELIASENTO</vt:lpstr>
      <vt:lpstr>SYÖTÖT &amp; VASTAANOTOT</vt:lpstr>
      <vt:lpstr>HEITTOREPERTUAARI</vt:lpstr>
      <vt:lpstr>LÄPIMURROT - ASKELTAMINEN</vt:lpstr>
      <vt:lpstr>PUOLUSTUS</vt:lpstr>
      <vt:lpstr>PUOLUSTUS</vt:lpstr>
      <vt:lpstr>HARJOITUKSEN SUUNNITTELU</vt:lpstr>
      <vt:lpstr>HARJOITTEET</vt:lpstr>
      <vt:lpstr>PERUSHARJOITUS Á 120 MIN.</vt:lpstr>
      <vt:lpstr>PALAUTTEEN ANTAMINEN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Johanna Paulin</dc:creator>
  <cp:lastModifiedBy>Jaakko Horelli</cp:lastModifiedBy>
  <cp:revision>4</cp:revision>
  <dcterms:created xsi:type="dcterms:W3CDTF">2021-06-18T06:37:29Z</dcterms:created>
  <dcterms:modified xsi:type="dcterms:W3CDTF">2022-09-13T11:22:43Z</dcterms:modified>
</cp:coreProperties>
</file>