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8" r:id="rId4"/>
    <p:sldId id="270" r:id="rId5"/>
    <p:sldId id="262" r:id="rId6"/>
    <p:sldId id="263" r:id="rId7"/>
    <p:sldId id="271" r:id="rId8"/>
    <p:sldId id="264" r:id="rId9"/>
    <p:sldId id="272" r:id="rId10"/>
    <p:sldId id="265" r:id="rId11"/>
    <p:sldId id="284" r:id="rId12"/>
    <p:sldId id="281" r:id="rId13"/>
    <p:sldId id="283" r:id="rId14"/>
    <p:sldId id="266" r:id="rId15"/>
    <p:sldId id="275" r:id="rId16"/>
    <p:sldId id="267" r:id="rId17"/>
    <p:sldId id="276" r:id="rId18"/>
    <p:sldId id="274" r:id="rId19"/>
    <p:sldId id="278" r:id="rId20"/>
    <p:sldId id="279" r:id="rId21"/>
    <p:sldId id="280" r:id="rId22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056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5CB2-DB3D-4CDB-80B2-87DBCA20F0B9}" type="datetimeFigureOut">
              <a:rPr lang="fi-FI" smtClean="0"/>
              <a:t>19.11.2020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45A-444F-4597-9B81-FA968332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7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5CB2-DB3D-4CDB-80B2-87DBCA20F0B9}" type="datetimeFigureOut">
              <a:rPr lang="fi-FI" smtClean="0"/>
              <a:t>19.11.2020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45A-444F-4597-9B81-FA968332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337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5CB2-DB3D-4CDB-80B2-87DBCA20F0B9}" type="datetimeFigureOut">
              <a:rPr lang="fi-FI" smtClean="0"/>
              <a:t>19.11.2020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45A-444F-4597-9B81-FA968332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86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5CB2-DB3D-4CDB-80B2-87DBCA20F0B9}" type="datetimeFigureOut">
              <a:rPr lang="fi-FI" smtClean="0"/>
              <a:t>19.11.2020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45A-444F-4597-9B81-FA968332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42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5CB2-DB3D-4CDB-80B2-87DBCA20F0B9}" type="datetimeFigureOut">
              <a:rPr lang="fi-FI" smtClean="0"/>
              <a:t>19.11.2020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45A-444F-4597-9B81-FA968332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70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5CB2-DB3D-4CDB-80B2-87DBCA20F0B9}" type="datetimeFigureOut">
              <a:rPr lang="fi-FI" smtClean="0"/>
              <a:t>19.11.2020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45A-444F-4597-9B81-FA968332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33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5CB2-DB3D-4CDB-80B2-87DBCA20F0B9}" type="datetimeFigureOut">
              <a:rPr lang="fi-FI" smtClean="0"/>
              <a:t>19.11.2020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45A-444F-4597-9B81-FA968332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06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5CB2-DB3D-4CDB-80B2-87DBCA20F0B9}" type="datetimeFigureOut">
              <a:rPr lang="fi-FI" smtClean="0"/>
              <a:t>19.11.2020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45A-444F-4597-9B81-FA968332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58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5CB2-DB3D-4CDB-80B2-87DBCA20F0B9}" type="datetimeFigureOut">
              <a:rPr lang="fi-FI" smtClean="0"/>
              <a:t>19.11.2020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45A-444F-4597-9B81-FA968332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33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5CB2-DB3D-4CDB-80B2-87DBCA20F0B9}" type="datetimeFigureOut">
              <a:rPr lang="fi-FI" smtClean="0"/>
              <a:t>19.11.2020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45A-444F-4597-9B81-FA968332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06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5CB2-DB3D-4CDB-80B2-87DBCA20F0B9}" type="datetimeFigureOut">
              <a:rPr lang="fi-FI" smtClean="0"/>
              <a:t>19.11.2020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45A-444F-4597-9B81-FA968332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00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5CB2-DB3D-4CDB-80B2-87DBCA20F0B9}" type="datetimeFigureOut">
              <a:rPr lang="fi-FI" smtClean="0"/>
              <a:t>19.11.2020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8845A-444F-4597-9B81-FA968332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82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tulospalvelu.finnhandball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finnhandball.net/suomen-kasipalloerotuomarit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erhi.tuoma@finnhandball.net" TargetMode="External"/><Relationship Id="rId2" Type="http://schemas.openxmlformats.org/officeDocument/2006/relationships/hyperlink" Target="mailto:ROGER.SJOLUND@FINNHANDBALL.NE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nnika.laaksonen@hotmail.fi" TargetMode="External"/><Relationship Id="rId4" Type="http://schemas.openxmlformats.org/officeDocument/2006/relationships/hyperlink" Target="mailto:miro.korj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erotuomarit.kasipallo@rantalainen.fi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424608" y="566678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Palkkionkirjaus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Taso-ohjelmassa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b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</a:br>
            <a:b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löytyy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Tulospalvelun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sivuilta</a:t>
            </a: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 algn="ctr"/>
            <a:r>
              <a:rPr lang="sv-SE" sz="3200" kern="0" dirty="0">
                <a:solidFill>
                  <a:sysClr val="windowText" lastClr="000000"/>
                </a:solidFill>
                <a:ea typeface="+mj-ea"/>
                <a:cs typeface="+mj-cs"/>
                <a:hlinkClick r:id="rId2"/>
              </a:rPr>
              <a:t>https://tulospalvelu.finnhandball.net/</a:t>
            </a:r>
            <a:r>
              <a:rPr lang="sv-SE" sz="3200" kern="0" dirty="0">
                <a:solidFill>
                  <a:sysClr val="windowText" lastClr="000000"/>
                </a:solidFill>
                <a:ea typeface="+mj-ea"/>
                <a:cs typeface="+mj-cs"/>
              </a:rPr>
              <a:t> )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93C451B-08DC-4193-B114-32CB8CDC8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2" y="3861048"/>
            <a:ext cx="1962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0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779282" y="2636912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Voit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kirjata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palkkiosi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TASO-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ohjelmassa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ottelusi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jälkeen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Käy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kirjaamassa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peli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mahdollisimman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nopeasti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pelisi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jälkeen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sv-SE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Korkeintaan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kaksi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viikkoa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matsin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jälkeen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tulee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ottelu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olla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kuitattuna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3" name="Suorakulmio 2"/>
          <p:cNvSpPr/>
          <p:nvPr/>
        </p:nvSpPr>
        <p:spPr>
          <a:xfrm>
            <a:off x="2936776" y="980728"/>
            <a:ext cx="3737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Palkkion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kirjaus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C828EE7-AF00-4F45-9D77-0E6B3A47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764704"/>
            <a:ext cx="1962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8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3" y="5301208"/>
            <a:ext cx="9036507" cy="1104212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2936776" y="620688"/>
            <a:ext cx="3737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Palkkion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kirjaus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32" y="1288708"/>
            <a:ext cx="9074714" cy="5104528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7257256" y="3717032"/>
            <a:ext cx="792088" cy="288032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1784648" y="5013176"/>
            <a:ext cx="720080" cy="43204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98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2926454" y="596007"/>
            <a:ext cx="3737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Palkkion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kirjaus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437493" y="1365448"/>
            <a:ext cx="8697464" cy="436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Olet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oikeutettu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päivärahaan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osapäivärahaan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Ottelupäivä kestää yli 10 tuntia (päiväraha) tai yli 6 tuntia (osapäiväraha). Matka-aikaan lasketaan ottelun jälkeinen matkat, tarkkailupalaveri, peseytymiseen ja ruokailuun käytetty aika, korkeintaan kuitenkin 1,5 h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Ottelupaikan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(tai 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jonkun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niistä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on 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oltava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eri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paikkakunnalla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ja 15 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km:n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päässä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kodistasi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ja 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työpaikastasi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2510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3" y="5301208"/>
            <a:ext cx="9036507" cy="1104212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2926454" y="596007"/>
            <a:ext cx="3737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Palkkion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kirjaus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6" y="1276982"/>
            <a:ext cx="9131840" cy="5136660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1784648" y="4437112"/>
            <a:ext cx="4680520" cy="7200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72480" y="4581128"/>
            <a:ext cx="14645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Päiväraha/</a:t>
            </a:r>
          </a:p>
          <a:p>
            <a:r>
              <a:rPr lang="fi-FI" dirty="0">
                <a:solidFill>
                  <a:srgbClr val="FF0000"/>
                </a:solidFill>
              </a:rPr>
              <a:t>osapäiväraha</a:t>
            </a:r>
          </a:p>
        </p:txBody>
      </p:sp>
      <p:sp>
        <p:nvSpPr>
          <p:cNvPr id="10" name="Ellipsi 9"/>
          <p:cNvSpPr/>
          <p:nvPr/>
        </p:nvSpPr>
        <p:spPr>
          <a:xfrm>
            <a:off x="1136576" y="4149080"/>
            <a:ext cx="792088" cy="288032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192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437493" y="1772816"/>
            <a:ext cx="9129512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Matkakulut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Molempien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tuomareiden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on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matkustettava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samalla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autolla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ottelupaikalle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jos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voivat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Tuomari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on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oikeutettu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matkakorvaukseen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silloin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kodin ja ottelupaikan välinen etäisyys on yli 5 km ja/tai auton käyttö on huonojen liikenneyhteyksien vuoksi muutoin perusteltua.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784648" y="54868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err="1"/>
              <a:t>Palkkion</a:t>
            </a:r>
            <a:r>
              <a:rPr lang="sv-SE" sz="4000" dirty="0"/>
              <a:t> </a:t>
            </a:r>
            <a:r>
              <a:rPr lang="sv-SE" sz="4000" dirty="0" err="1"/>
              <a:t>kirjaus</a:t>
            </a:r>
            <a:endParaRPr lang="sv-SE" sz="40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5FC2573-F068-4A62-ACB7-4F8CC500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08" y="396277"/>
            <a:ext cx="1962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1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3" y="5301208"/>
            <a:ext cx="9036507" cy="1104212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1856656" y="567638"/>
            <a:ext cx="66351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Palkkion kirjaus: matkakulut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8" y="1365448"/>
            <a:ext cx="9364383" cy="52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779282" y="1564801"/>
            <a:ext cx="835292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HUOM! Lue tarkasti ohjeet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TASO:ssa</a:t>
            </a: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matkakuluja laskuttaessasi.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Myös silloin, kun olet matkustanut jonkun kyydillä otteluun, tulee sinun merkitä rasti tuomariparisi nimen kohdalle.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216696" y="62068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err="1"/>
              <a:t>Palkkion</a:t>
            </a:r>
            <a:r>
              <a:rPr lang="sv-SE" sz="4000" dirty="0"/>
              <a:t> </a:t>
            </a:r>
            <a:r>
              <a:rPr lang="sv-SE" sz="4000" dirty="0" err="1"/>
              <a:t>kirjaus</a:t>
            </a:r>
            <a:endParaRPr lang="sv-SE" sz="4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5F096A3-7808-47CE-B5AE-A0D695938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65" y="505803"/>
            <a:ext cx="1962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19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32520" y="332656"/>
            <a:ext cx="8208912" cy="1872208"/>
          </a:xfrm>
        </p:spPr>
        <p:txBody>
          <a:bodyPr>
            <a:normAutofit fontScale="90000"/>
          </a:bodyPr>
          <a:lstStyle/>
          <a:p>
            <a:r>
              <a:rPr lang="sv-SE" sz="4000" dirty="0" err="1">
                <a:solidFill>
                  <a:sysClr val="windowText" lastClr="000000"/>
                </a:solidFill>
              </a:rPr>
              <a:t>Huom</a:t>
            </a:r>
            <a:r>
              <a:rPr lang="sv-SE" sz="4000" dirty="0">
                <a:solidFill>
                  <a:sysClr val="windowText" lastClr="000000"/>
                </a:solidFill>
              </a:rPr>
              <a:t>! </a:t>
            </a:r>
            <a:br>
              <a:rPr lang="sv-SE" sz="4000" dirty="0">
                <a:solidFill>
                  <a:sysClr val="windowText" lastClr="000000"/>
                </a:solidFill>
              </a:rPr>
            </a:br>
            <a:r>
              <a:rPr lang="sv-SE" sz="2400" dirty="0" err="1">
                <a:solidFill>
                  <a:sysClr val="windowText" lastClr="000000"/>
                </a:solidFill>
              </a:rPr>
              <a:t>Tällainen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teksti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ei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vaadi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toimenpiteitä</a:t>
            </a:r>
            <a:r>
              <a:rPr lang="sv-SE" sz="2400" dirty="0">
                <a:solidFill>
                  <a:sysClr val="windowText" lastClr="000000"/>
                </a:solidFill>
              </a:rPr>
              <a:t>. </a:t>
            </a:r>
            <a:r>
              <a:rPr lang="sv-SE" sz="2400" dirty="0" err="1">
                <a:solidFill>
                  <a:sysClr val="windowText" lastClr="000000"/>
                </a:solidFill>
              </a:rPr>
              <a:t>Taso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suljetaan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palkan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maksun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ajaksi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kahdesti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kuussa</a:t>
            </a:r>
            <a:r>
              <a:rPr lang="sv-SE" sz="2400" dirty="0">
                <a:solidFill>
                  <a:sysClr val="windowText" lastClr="000000"/>
                </a:solidFill>
              </a:rPr>
              <a:t> ja on </a:t>
            </a:r>
            <a:r>
              <a:rPr lang="sv-SE" sz="2400" dirty="0" err="1">
                <a:solidFill>
                  <a:sysClr val="windowText" lastClr="000000"/>
                </a:solidFill>
              </a:rPr>
              <a:t>poissa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käytöstä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noin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viikon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ajan</a:t>
            </a:r>
            <a:r>
              <a:rPr lang="sv-SE" sz="2400" dirty="0">
                <a:solidFill>
                  <a:sysClr val="windowText" lastClr="000000"/>
                </a:solidFill>
              </a:rPr>
              <a:t>. </a:t>
            </a:r>
            <a:r>
              <a:rPr lang="sv-SE" sz="2400" dirty="0" err="1">
                <a:solidFill>
                  <a:sysClr val="windowText" lastClr="000000"/>
                </a:solidFill>
              </a:rPr>
              <a:t>Pääset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kirjaamaan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palkkiosi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normaalisti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taas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palkan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maksun</a:t>
            </a:r>
            <a:r>
              <a:rPr lang="sv-SE" sz="2400" dirty="0">
                <a:solidFill>
                  <a:sysClr val="windowText" lastClr="000000"/>
                </a:solidFill>
              </a:rPr>
              <a:t> </a:t>
            </a:r>
            <a:r>
              <a:rPr lang="sv-SE" sz="2400" dirty="0" err="1">
                <a:solidFill>
                  <a:sysClr val="windowText" lastClr="000000"/>
                </a:solidFill>
              </a:rPr>
              <a:t>jälkeen</a:t>
            </a:r>
            <a:r>
              <a:rPr lang="sv-SE" sz="2400" dirty="0">
                <a:solidFill>
                  <a:sysClr val="windowText" lastClr="000000"/>
                </a:solidFill>
              </a:rPr>
              <a:t>.</a:t>
            </a:r>
            <a:endParaRPr lang="sv-SE" dirty="0">
              <a:solidFill>
                <a:sysClr val="windowText" lastClr="00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6" y="2105472"/>
            <a:ext cx="858250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92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2926454" y="596007"/>
            <a:ext cx="3737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Palkkion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kirjaus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776536" y="3140968"/>
            <a:ext cx="9036507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sv-SE" sz="3200" kern="0" dirty="0" err="1">
                <a:solidFill>
                  <a:sysClr val="windowText" lastClr="000000"/>
                </a:solidFill>
              </a:rPr>
              <a:t>Katso</a:t>
            </a:r>
            <a:r>
              <a:rPr lang="sv-SE" sz="3200" kern="0" dirty="0">
                <a:solidFill>
                  <a:sysClr val="windowText" lastClr="000000"/>
                </a:solidFill>
              </a:rPr>
              <a:t> </a:t>
            </a:r>
            <a:r>
              <a:rPr lang="sv-SE" sz="3200" kern="0" dirty="0" err="1">
                <a:solidFill>
                  <a:sysClr val="windowText" lastClr="000000"/>
                </a:solidFill>
              </a:rPr>
              <a:t>ajankohtainen</a:t>
            </a:r>
            <a:r>
              <a:rPr lang="sv-SE" sz="3200" kern="0" dirty="0">
                <a:solidFill>
                  <a:sysClr val="windowText" lastClr="000000"/>
                </a:solidFill>
              </a:rPr>
              <a:t> </a:t>
            </a:r>
            <a:r>
              <a:rPr lang="sv-SE" sz="3200" kern="0" dirty="0" err="1">
                <a:solidFill>
                  <a:sysClr val="windowText" lastClr="000000"/>
                </a:solidFill>
              </a:rPr>
              <a:t>palkkasopimus</a:t>
            </a:r>
            <a:r>
              <a:rPr lang="sv-SE" sz="3200" kern="0" dirty="0">
                <a:solidFill>
                  <a:sysClr val="windowText" lastClr="000000"/>
                </a:solidFill>
              </a:rPr>
              <a:t> </a:t>
            </a:r>
            <a:r>
              <a:rPr lang="sv-SE" sz="3200" kern="0" dirty="0" err="1">
                <a:solidFill>
                  <a:sysClr val="windowText" lastClr="000000"/>
                </a:solidFill>
              </a:rPr>
              <a:t>Kerhon</a:t>
            </a:r>
            <a:r>
              <a:rPr lang="sv-SE" sz="3200" kern="0" dirty="0">
                <a:solidFill>
                  <a:sysClr val="windowText" lastClr="000000"/>
                </a:solidFill>
              </a:rPr>
              <a:t> </a:t>
            </a:r>
            <a:r>
              <a:rPr lang="sv-SE" sz="3200" kern="0" dirty="0" err="1">
                <a:solidFill>
                  <a:sysClr val="windowText" lastClr="000000"/>
                </a:solidFill>
              </a:rPr>
              <a:t>sivuilta</a:t>
            </a:r>
            <a:endParaRPr lang="sv-SE" sz="3200" kern="0" dirty="0">
              <a:solidFill>
                <a:sysClr val="windowText" lastClr="00000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sv-SE" sz="2600" kern="0" dirty="0">
                <a:solidFill>
                  <a:sysClr val="windowText" lastClr="000000"/>
                </a:solidFill>
                <a:hlinkClick r:id="rId2"/>
              </a:rPr>
              <a:t>https://finnhandball.net/suomen-kasipalloerotuomarit/</a:t>
            </a:r>
            <a:endParaRPr lang="sv-SE" sz="2600" kern="0" dirty="0">
              <a:solidFill>
                <a:sysClr val="windowText" lastClr="000000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kumimoji="0" lang="sv-SE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8D1CF35-534F-4DE3-8E12-3276CD19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08" y="692696"/>
            <a:ext cx="1962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27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280592" y="62068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err="1"/>
              <a:t>Ottelun</a:t>
            </a:r>
            <a:r>
              <a:rPr lang="sv-SE" sz="4000" dirty="0"/>
              <a:t> </a:t>
            </a:r>
            <a:r>
              <a:rPr lang="sv-SE" sz="4000" dirty="0" err="1"/>
              <a:t>tuloksen</a:t>
            </a:r>
            <a:r>
              <a:rPr lang="sv-SE" sz="4000" dirty="0"/>
              <a:t> </a:t>
            </a:r>
            <a:r>
              <a:rPr lang="sv-SE" sz="4000" dirty="0" err="1"/>
              <a:t>rekisteröiminen</a:t>
            </a:r>
            <a:endParaRPr lang="sv-SE" sz="4000" dirty="0"/>
          </a:p>
        </p:txBody>
      </p:sp>
      <p:sp>
        <p:nvSpPr>
          <p:cNvPr id="5" name="Tekstiruutu 4"/>
          <p:cNvSpPr txBox="1"/>
          <p:nvPr/>
        </p:nvSpPr>
        <p:spPr>
          <a:xfrm>
            <a:off x="920552" y="1700808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/>
              <a:t>Ottelun</a:t>
            </a:r>
            <a:r>
              <a:rPr lang="sv-SE" sz="3200" dirty="0"/>
              <a:t> </a:t>
            </a:r>
            <a:r>
              <a:rPr lang="sv-SE" sz="3200" dirty="0" err="1"/>
              <a:t>jälkeen</a:t>
            </a:r>
            <a:r>
              <a:rPr lang="sv-SE" sz="3200" dirty="0"/>
              <a:t> </a:t>
            </a:r>
            <a:r>
              <a:rPr lang="sv-SE" sz="3200" dirty="0" err="1"/>
              <a:t>tulee</a:t>
            </a:r>
            <a:r>
              <a:rPr lang="sv-SE" sz="3200" dirty="0"/>
              <a:t> </a:t>
            </a:r>
            <a:r>
              <a:rPr lang="sv-SE" sz="3200" dirty="0" err="1"/>
              <a:t>toisen</a:t>
            </a:r>
            <a:r>
              <a:rPr lang="sv-SE" sz="3200" dirty="0"/>
              <a:t> </a:t>
            </a:r>
            <a:r>
              <a:rPr lang="sv-SE" sz="3200" dirty="0" err="1"/>
              <a:t>tuomareista</a:t>
            </a:r>
            <a:r>
              <a:rPr lang="sv-SE" sz="3200" dirty="0"/>
              <a:t> </a:t>
            </a:r>
            <a:r>
              <a:rPr lang="sv-SE" sz="3200" dirty="0" err="1"/>
              <a:t>rekisteröidä</a:t>
            </a:r>
            <a:r>
              <a:rPr lang="sv-SE" sz="3200" dirty="0"/>
              <a:t> </a:t>
            </a:r>
            <a:r>
              <a:rPr lang="sv-SE" sz="3200" dirty="0" err="1"/>
              <a:t>ottelun</a:t>
            </a:r>
            <a:r>
              <a:rPr lang="sv-SE" sz="3200" dirty="0"/>
              <a:t> </a:t>
            </a:r>
            <a:r>
              <a:rPr lang="sv-SE" sz="3200" dirty="0" err="1"/>
              <a:t>tulos</a:t>
            </a:r>
            <a:r>
              <a:rPr lang="sv-SE" sz="3200" dirty="0"/>
              <a:t> </a:t>
            </a:r>
            <a:r>
              <a:rPr lang="sv-SE" sz="3200" dirty="0" err="1"/>
              <a:t>Tulospalveluun</a:t>
            </a:r>
            <a:r>
              <a:rPr lang="sv-SE" sz="3200" dirty="0"/>
              <a:t>.</a:t>
            </a:r>
          </a:p>
          <a:p>
            <a:endParaRPr lang="sv-SE" sz="3200" dirty="0"/>
          </a:p>
          <a:p>
            <a:r>
              <a:rPr lang="sv-SE" sz="3200" dirty="0" err="1"/>
              <a:t>Mikäli</a:t>
            </a:r>
            <a:r>
              <a:rPr lang="sv-SE" sz="3200" dirty="0"/>
              <a:t> </a:t>
            </a:r>
            <a:r>
              <a:rPr lang="sv-SE" sz="3200" dirty="0" err="1"/>
              <a:t>käytössä</a:t>
            </a:r>
            <a:r>
              <a:rPr lang="sv-SE" sz="3200" dirty="0"/>
              <a:t> on </a:t>
            </a:r>
            <a:r>
              <a:rPr lang="sv-SE" sz="3200" dirty="0" err="1"/>
              <a:t>sähköinen</a:t>
            </a:r>
            <a:r>
              <a:rPr lang="sv-SE" sz="3200" dirty="0"/>
              <a:t> </a:t>
            </a:r>
            <a:r>
              <a:rPr lang="sv-SE" sz="3200" dirty="0" err="1"/>
              <a:t>pöytäkirja</a:t>
            </a:r>
            <a:r>
              <a:rPr lang="sv-SE" sz="3200" dirty="0"/>
              <a:t>, </a:t>
            </a:r>
            <a:r>
              <a:rPr lang="sv-SE" sz="3200" dirty="0" err="1"/>
              <a:t>täytyy</a:t>
            </a:r>
            <a:r>
              <a:rPr lang="sv-SE" sz="3200" dirty="0"/>
              <a:t> </a:t>
            </a:r>
            <a:r>
              <a:rPr lang="sv-SE" sz="3200" dirty="0" err="1"/>
              <a:t>tuomareiden</a:t>
            </a:r>
            <a:r>
              <a:rPr lang="sv-SE" sz="3200" dirty="0"/>
              <a:t> </a:t>
            </a:r>
            <a:r>
              <a:rPr lang="sv-SE" sz="3200" dirty="0" err="1"/>
              <a:t>hyväksyä</a:t>
            </a:r>
            <a:r>
              <a:rPr lang="sv-SE" sz="3200" dirty="0"/>
              <a:t> </a:t>
            </a:r>
            <a:r>
              <a:rPr lang="sv-SE" sz="3200" dirty="0" err="1"/>
              <a:t>pöytäkirja</a:t>
            </a:r>
            <a:r>
              <a:rPr lang="sv-SE" sz="3200" dirty="0"/>
              <a:t> ja </a:t>
            </a:r>
            <a:r>
              <a:rPr lang="sv-SE" sz="3200" dirty="0" err="1"/>
              <a:t>päättää</a:t>
            </a:r>
            <a:r>
              <a:rPr lang="sv-SE" sz="3200" dirty="0"/>
              <a:t> </a:t>
            </a:r>
            <a:r>
              <a:rPr lang="sv-SE" sz="3200" dirty="0" err="1"/>
              <a:t>ottelu</a:t>
            </a:r>
            <a:r>
              <a:rPr lang="sv-SE" sz="3200" dirty="0"/>
              <a:t>.</a:t>
            </a:r>
          </a:p>
          <a:p>
            <a:endParaRPr lang="sv-SE" sz="32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25E4C93-31A8-48D1-A0DD-11F2695E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4332312"/>
            <a:ext cx="1962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2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959302" y="1628800"/>
            <a:ext cx="7992888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Koeotteluiden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jälkeen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saat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koodit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sisäänkirjautumiseen</a:t>
            </a: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Täytä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ensimmäiseksi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perustiedot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Omat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tiedot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-&gt;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perustiedot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&gt;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Osoite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puh.nro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tilinumero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ja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muuta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salasanasi</a:t>
            </a: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-&gt; Tallenna</a:t>
            </a:r>
          </a:p>
        </p:txBody>
      </p:sp>
      <p:sp>
        <p:nvSpPr>
          <p:cNvPr id="5" name="Suorakulmio 4"/>
          <p:cNvSpPr/>
          <p:nvPr/>
        </p:nvSpPr>
        <p:spPr>
          <a:xfrm>
            <a:off x="798657" y="0"/>
            <a:ext cx="8314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Miten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toimin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ennen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ensimmäistä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palkkionkirjausta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?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36DCAD5-059A-4EE6-8295-0639CC843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764704"/>
            <a:ext cx="1962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6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0359" y="4901783"/>
            <a:ext cx="3905024" cy="1316137"/>
          </a:xfrm>
          <a:noFill/>
        </p:spPr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endParaRPr lang="sv-SE" sz="1800"/>
          </a:p>
          <a:p>
            <a:pPr lvl="0" algn="r">
              <a:spcBef>
                <a:spcPts val="0"/>
              </a:spcBef>
            </a:pPr>
            <a:endParaRPr lang="sv-SE" sz="1800"/>
          </a:p>
          <a:p>
            <a:pPr algn="r"/>
            <a:endParaRPr lang="sv-SE" sz="180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70" y="188640"/>
            <a:ext cx="5520426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32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280592" y="62068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err="1"/>
              <a:t>Kenen</a:t>
            </a:r>
            <a:r>
              <a:rPr lang="sv-SE" sz="4000" dirty="0"/>
              <a:t> </a:t>
            </a:r>
            <a:r>
              <a:rPr lang="sv-SE" sz="4000" dirty="0" err="1"/>
              <a:t>puoleen</a:t>
            </a:r>
            <a:r>
              <a:rPr lang="sv-SE" sz="4000" dirty="0"/>
              <a:t> </a:t>
            </a:r>
            <a:r>
              <a:rPr lang="sv-SE" sz="4000" dirty="0" err="1"/>
              <a:t>kääntyä</a:t>
            </a:r>
            <a:r>
              <a:rPr lang="sv-SE" sz="4000" dirty="0"/>
              <a:t>?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04528" y="1297575"/>
            <a:ext cx="8496944" cy="5033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Otteluasettelut, ottelutapahtumahäiriöt yms.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ROGER SJÖLUND </a:t>
            </a:r>
            <a:r>
              <a:rPr lang="fi-FI" sz="1600" cap="all" dirty="0">
                <a:solidFill>
                  <a:prstClr val="black"/>
                </a:solidFill>
                <a:latin typeface="Tw Cen MT" panose="020B0602020104020603"/>
                <a:hlinkClick r:id="rId2"/>
              </a:rPr>
              <a:t>ROGER.SJOLUND@FINNHANDBALL.NET</a:t>
            </a: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  040 9526824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fi-FI" sz="20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Palkkioiden maksatus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Terhi tuoma</a:t>
            </a:r>
            <a:r>
              <a:rPr lang="fi-FI" cap="all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sz="1600" cap="all" dirty="0">
                <a:solidFill>
                  <a:prstClr val="black"/>
                </a:solidFill>
                <a:latin typeface="Tw Cen MT" panose="020B0602020104020603"/>
                <a:hlinkClick r:id="rId3"/>
              </a:rPr>
              <a:t>TERHI.TUOMA@FINNHANDBALL.NET</a:t>
            </a:r>
            <a:r>
              <a:rPr lang="fi-FI" cap="all" dirty="0">
                <a:solidFill>
                  <a:prstClr val="black"/>
                </a:solidFill>
                <a:latin typeface="Tw Cen MT" panose="020B0602020104020603"/>
              </a:rPr>
              <a:t>  </a:t>
            </a: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044 5505591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endParaRPr lang="fi-FI" sz="2000" cap="all" dirty="0">
              <a:solidFill>
                <a:prstClr val="black"/>
              </a:solidFill>
              <a:latin typeface="Tw Cen MT" panose="020B0602020104020603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Erotuomarikerho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Pj: Miro </a:t>
            </a:r>
            <a:r>
              <a:rPr lang="fi-FI" sz="2000" cap="all" dirty="0" err="1">
                <a:solidFill>
                  <a:prstClr val="black"/>
                </a:solidFill>
                <a:latin typeface="Tw Cen MT" panose="020B0602020104020603"/>
              </a:rPr>
              <a:t>korja</a:t>
            </a: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  <a:hlinkClick r:id="rId4"/>
              </a:rPr>
              <a:t>miro.korja@gmail.com</a:t>
            </a: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Koulutus: </a:t>
            </a:r>
            <a:r>
              <a:rPr lang="fi-FI" sz="2000" cap="all" dirty="0" err="1">
                <a:solidFill>
                  <a:prstClr val="black"/>
                </a:solidFill>
                <a:latin typeface="Tw Cen MT" panose="020B0602020104020603"/>
              </a:rPr>
              <a:t>annika</a:t>
            </a: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sz="2000" cap="all" dirty="0" err="1">
                <a:solidFill>
                  <a:prstClr val="black"/>
                </a:solidFill>
                <a:latin typeface="Tw Cen MT" panose="020B0602020104020603"/>
              </a:rPr>
              <a:t>laaksonen</a:t>
            </a:r>
            <a:r>
              <a:rPr lang="fi-FI" sz="2000" cap="all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sz="1600" cap="all" dirty="0">
                <a:solidFill>
                  <a:prstClr val="black"/>
                </a:solidFill>
                <a:latin typeface="Tw Cen MT" panose="020B0602020104020603"/>
                <a:hlinkClick r:id="rId5"/>
              </a:rPr>
              <a:t>annika.laaksonen@hotmail.fi</a:t>
            </a:r>
            <a:r>
              <a:rPr lang="fi-FI" sz="1600" cap="all" dirty="0">
                <a:solidFill>
                  <a:prstClr val="black"/>
                </a:solidFill>
                <a:latin typeface="Tw Cen MT" panose="020B0602020104020603"/>
              </a:rPr>
              <a:t> </a:t>
            </a:r>
            <a:endParaRPr lang="fi-FI" sz="20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v-SE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7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959302" y="162880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798657" y="0"/>
            <a:ext cx="8314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Miten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toimin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ennen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ensimmäistä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palkkionkirjausta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?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794365" y="1487151"/>
            <a:ext cx="7688227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Verokortin toimitus:</a:t>
            </a:r>
          </a:p>
          <a:p>
            <a:pPr lvl="0">
              <a:spcBef>
                <a:spcPct val="20000"/>
              </a:spcBef>
              <a:defRPr/>
            </a:pPr>
            <a:r>
              <a:rPr lang="sv-SE" sz="3200" kern="0" dirty="0">
                <a:solidFill>
                  <a:sysClr val="windowText" lastClr="000000"/>
                </a:solidFill>
              </a:rPr>
              <a:t>Sähköpostitse: </a:t>
            </a:r>
            <a:r>
              <a:rPr lang="fi-FI" sz="3200" dirty="0">
                <a:hlinkClick r:id="rId2"/>
              </a:rPr>
              <a:t>erotuomarit.kasipallo@rantalainen.fi</a:t>
            </a:r>
            <a:endParaRPr lang="fi-FI" sz="3200" dirty="0"/>
          </a:p>
          <a:p>
            <a:pPr lvl="0">
              <a:spcBef>
                <a:spcPct val="20000"/>
              </a:spcBef>
              <a:defRPr/>
            </a:pPr>
            <a:r>
              <a:rPr lang="fi-FI" sz="3200" kern="0" dirty="0">
                <a:solidFill>
                  <a:sysClr val="windowText" lastClr="000000"/>
                </a:solidFill>
              </a:rPr>
              <a:t>tai postitse:</a:t>
            </a: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Rantalainen Oy Helsinki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Erotuomarit – KÄSIPALLO</a:t>
            </a:r>
            <a:b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Tikkurilan toimisto- ja liikekeskus</a:t>
            </a:r>
            <a:b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Ratatie 11</a:t>
            </a:r>
            <a:b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01300 Vantaa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5E9DEED-D235-4D64-8A45-FA0B2166A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764704"/>
            <a:ext cx="1962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2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798657" y="0"/>
            <a:ext cx="8314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Miten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toimin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ennen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ensimmäistä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palkkionkirjausta</a:t>
            </a: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?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794365" y="1487151"/>
            <a:ext cx="7688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FCD819D-0CE9-48A5-B75A-27C387B2B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585814"/>
            <a:ext cx="1962150" cy="1905000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400992" y="1779538"/>
            <a:ext cx="90730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Muista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kertoa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Roger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Sjölundille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mahdolliset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sv-SE" sz="3200" kern="0" dirty="0" err="1">
                <a:solidFill>
                  <a:sysClr val="windowText" lastClr="000000"/>
                </a:solidFill>
              </a:rPr>
              <a:t>jääviy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(=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mitä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joukkueita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et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viheltää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Olet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jäävi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Sarjasta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jossa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itse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pelaat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tai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valmennat</a:t>
            </a:r>
            <a:endParaRPr lang="sv-SE" sz="3200" kern="0" dirty="0">
              <a:solidFill>
                <a:sysClr val="windowText" lastClr="00000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Peleistä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joissa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joku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perheestäsi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pelaa</a:t>
            </a:r>
            <a:endParaRPr lang="sv-SE" sz="3200" kern="0" dirty="0">
              <a:solidFill>
                <a:sysClr val="windowText" lastClr="00000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Oman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seurasi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joukkueista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A-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junioreista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ylöspäin</a:t>
            </a: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572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3" y="5301208"/>
            <a:ext cx="9036507" cy="11042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9" y="1061308"/>
            <a:ext cx="9486514" cy="533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920552" y="353422"/>
            <a:ext cx="855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err="1"/>
              <a:t>Kirjautuminen</a:t>
            </a:r>
            <a:r>
              <a:rPr lang="sv-SE" sz="4000" dirty="0"/>
              <a:t> </a:t>
            </a:r>
            <a:r>
              <a:rPr lang="sv-SE" sz="4000" dirty="0" err="1"/>
              <a:t>tuomarin</a:t>
            </a:r>
            <a:r>
              <a:rPr lang="sv-SE" sz="4000" dirty="0"/>
              <a:t> </a:t>
            </a:r>
            <a:r>
              <a:rPr lang="sv-SE" sz="4000" dirty="0" err="1"/>
              <a:t>sivuille</a:t>
            </a:r>
            <a:r>
              <a:rPr lang="sv-SE" sz="4000" dirty="0"/>
              <a:t> </a:t>
            </a:r>
          </a:p>
        </p:txBody>
      </p:sp>
      <p:sp>
        <p:nvSpPr>
          <p:cNvPr id="3" name="Ellipsi 2"/>
          <p:cNvSpPr/>
          <p:nvPr/>
        </p:nvSpPr>
        <p:spPr>
          <a:xfrm>
            <a:off x="2216696" y="4293096"/>
            <a:ext cx="3816424" cy="19442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i 4"/>
          <p:cNvSpPr/>
          <p:nvPr/>
        </p:nvSpPr>
        <p:spPr>
          <a:xfrm>
            <a:off x="7041232" y="2348880"/>
            <a:ext cx="1008112" cy="5760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96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70846" y="2132856"/>
            <a:ext cx="8691971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Muista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käydä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tarkastamassa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ottelulistaasi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useasti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Mielellään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päivittäin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Huom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Myy-painike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toimi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Jos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sinulle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tulee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päivälle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jolloin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sinulle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on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asetettu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ottelu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yhteyttä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Roger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Sjölundiin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32520" y="548680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Omien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otteluiden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seuranta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28E1662-67F4-400D-94A1-20FE6136F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764704"/>
            <a:ext cx="1962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2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3" y="5301208"/>
            <a:ext cx="9036507" cy="1104212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632520" y="548680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Omien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otteluiden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seuranta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4" y="1381408"/>
            <a:ext cx="8972666" cy="504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i 4"/>
          <p:cNvSpPr/>
          <p:nvPr/>
        </p:nvSpPr>
        <p:spPr>
          <a:xfrm>
            <a:off x="7473280" y="3284984"/>
            <a:ext cx="1080120" cy="61804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610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54986" y="1904656"/>
            <a:ext cx="9201520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Merkitse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päiville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tunneille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jolloin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et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tuomita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Muista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merkitä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kaikki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esteet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joita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sinulla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on!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Vaikka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sinulla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olisi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vakioeste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esim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treenit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joka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maanantai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merkkaa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itsesi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esteelliseksi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jokaisen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esteen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ajaksi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Roger</a:t>
            </a:r>
            <a:r>
              <a:rPr kumimoji="0" lang="sv-SE" sz="3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Sjölund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voi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muistaa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kaikkien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v-SE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vakioesteitä</a:t>
            </a: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648744" y="554777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err="1"/>
              <a:t>Esteet</a:t>
            </a:r>
            <a:endParaRPr lang="sv-SE" sz="4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C6C725-5564-4ABE-A2C7-5CE3513FA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188640"/>
            <a:ext cx="1962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8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3" y="5301208"/>
            <a:ext cx="9036507" cy="1104212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354986" y="1904656"/>
            <a:ext cx="9201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720752" y="25457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err="1"/>
              <a:t>Esteet</a:t>
            </a:r>
            <a:endParaRPr lang="sv-SE" sz="40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" y="969235"/>
            <a:ext cx="923196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19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308</TotalTime>
  <Words>519</Words>
  <Application>Microsoft Office PowerPoint</Application>
  <PresentationFormat>A4-paperi (210 x 297 mm)</PresentationFormat>
  <Paragraphs>70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Calibri</vt:lpstr>
      <vt:lpstr>Tw Cen MT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Huom!  Tällainen teksti ei vaadi toimenpiteitä. Taso suljetaan palkan maksun ajaksi kahdesti kuussa ja on poissa käytöstä noin viikon ajan. Pääset kirjaamaan palkkiosi normaalisti taas palkan maksun jälkeen.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Arttu Moisio</dc:creator>
  <cp:lastModifiedBy>Annika Peppiina Laaksonen</cp:lastModifiedBy>
  <cp:revision>51</cp:revision>
  <dcterms:created xsi:type="dcterms:W3CDTF">2014-02-15T13:53:03Z</dcterms:created>
  <dcterms:modified xsi:type="dcterms:W3CDTF">2020-11-19T18:16:01Z</dcterms:modified>
</cp:coreProperties>
</file>