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1" r:id="rId6"/>
    <p:sldId id="268" r:id="rId7"/>
    <p:sldId id="270" r:id="rId8"/>
    <p:sldId id="272" r:id="rId9"/>
    <p:sldId id="271" r:id="rId10"/>
    <p:sldId id="273" r:id="rId11"/>
    <p:sldId id="275" r:id="rId12"/>
    <p:sldId id="274" r:id="rId13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orient="horz" pos="1983">
          <p15:clr>
            <a:srgbClr val="A4A3A4"/>
          </p15:clr>
        </p15:guide>
        <p15:guide id="3" orient="horz" pos="2309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orient="horz" pos="675">
          <p15:clr>
            <a:srgbClr val="A4A3A4"/>
          </p15:clr>
        </p15:guide>
        <p15:guide id="6" orient="horz" pos="783">
          <p15:clr>
            <a:srgbClr val="A4A3A4"/>
          </p15:clr>
        </p15:guide>
        <p15:guide id="7" pos="5478">
          <p15:clr>
            <a:srgbClr val="A4A3A4"/>
          </p15:clr>
        </p15:guide>
        <p15:guide id="8" pos="5092">
          <p15:clr>
            <a:srgbClr val="A4A3A4"/>
          </p15:clr>
        </p15:guide>
        <p15:guide id="9" pos="620">
          <p15:clr>
            <a:srgbClr val="A4A3A4"/>
          </p15:clr>
        </p15:guide>
        <p15:guide id="10" pos="2233">
          <p15:clr>
            <a:srgbClr val="A4A3A4"/>
          </p15:clr>
        </p15:guide>
        <p15:guide id="11" pos="1468">
          <p15:clr>
            <a:srgbClr val="A4A3A4"/>
          </p15:clr>
        </p15:guide>
        <p15:guide id="12" pos="3378">
          <p15:clr>
            <a:srgbClr val="A4A3A4"/>
          </p15:clr>
        </p15:guide>
        <p15:guide id="13" pos="4712">
          <p15:clr>
            <a:srgbClr val="A4A3A4"/>
          </p15:clr>
        </p15:guide>
        <p15:guide id="14" pos="4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EDB00"/>
    <a:srgbClr val="FFE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 autoAdjust="0"/>
    <p:restoredTop sz="86370" autoAdjust="0"/>
  </p:normalViewPr>
  <p:slideViewPr>
    <p:cSldViewPr snapToGrid="0" snapToObjects="1" showGuides="1">
      <p:cViewPr varScale="1">
        <p:scale>
          <a:sx n="130" d="100"/>
          <a:sy n="130" d="100"/>
        </p:scale>
        <p:origin x="882" y="96"/>
      </p:cViewPr>
      <p:guideLst>
        <p:guide orient="horz" pos="2109"/>
        <p:guide orient="horz" pos="1983"/>
        <p:guide orient="horz" pos="2309"/>
        <p:guide orient="horz" pos="1620"/>
        <p:guide orient="horz" pos="675"/>
        <p:guide orient="horz" pos="783"/>
        <p:guide pos="5478"/>
        <p:guide pos="5092"/>
        <p:guide pos="620"/>
        <p:guide pos="2233"/>
        <p:guide pos="1468"/>
        <p:guide pos="3378"/>
        <p:guide pos="4712"/>
        <p:guide pos="4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kko Horelli" userId="dda1e222-9905-46ae-8a66-f9d7b7ef25e1" providerId="ADAL" clId="{07B85A23-3343-425F-A6C8-8D0EFAD44F3D}"/>
    <pc:docChg chg="modSld">
      <pc:chgData name="Jaakko Horelli" userId="dda1e222-9905-46ae-8a66-f9d7b7ef25e1" providerId="ADAL" clId="{07B85A23-3343-425F-A6C8-8D0EFAD44F3D}" dt="2020-04-03T07:22:44.350" v="1" actId="20577"/>
      <pc:docMkLst>
        <pc:docMk/>
      </pc:docMkLst>
      <pc:sldChg chg="modSp">
        <pc:chgData name="Jaakko Horelli" userId="dda1e222-9905-46ae-8a66-f9d7b7ef25e1" providerId="ADAL" clId="{07B85A23-3343-425F-A6C8-8D0EFAD44F3D}" dt="2020-04-03T07:22:44.350" v="1" actId="20577"/>
        <pc:sldMkLst>
          <pc:docMk/>
          <pc:sldMk cId="1998575829" sldId="257"/>
        </pc:sldMkLst>
        <pc:spChg chg="mod">
          <ac:chgData name="Jaakko Horelli" userId="dda1e222-9905-46ae-8a66-f9d7b7ef25e1" providerId="ADAL" clId="{07B85A23-3343-425F-A6C8-8D0EFAD44F3D}" dt="2020-04-03T07:22:44.350" v="1" actId="20577"/>
          <ac:spMkLst>
            <pc:docMk/>
            <pc:sldMk cId="1998575829" sldId="25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9FE0D-74E0-2F45-9171-C22A26F37915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B78C-E4E8-234A-8ED6-F3B31FD8D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88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4E86F-9B5F-B140-8931-9E846B4A818C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275C6-7F97-5243-82C6-91265D501C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087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75C6-7F97-5243-82C6-91265D501C5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5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75C6-7F97-5243-82C6-91265D501C5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07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75C6-7F97-5243-82C6-91265D501C5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24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/>
          <a:srcRect l="25216" r="24325" b="2348"/>
          <a:stretch/>
        </p:blipFill>
        <p:spPr>
          <a:xfrm>
            <a:off x="0" y="51434"/>
            <a:ext cx="4007796" cy="4366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65470"/>
            <a:ext cx="7772400" cy="1103540"/>
          </a:xfrm>
        </p:spPr>
        <p:txBody>
          <a:bodyPr>
            <a:normAutofit/>
          </a:bodyPr>
          <a:lstStyle>
            <a:lvl1pPr algn="ctr">
              <a:defRPr sz="2200" b="1" i="0">
                <a:latin typeface="Futura Std Book"/>
                <a:cs typeface="Futura Std Book"/>
              </a:defRPr>
            </a:lvl1pPr>
          </a:lstStyle>
          <a:p>
            <a:r>
              <a:rPr lang="fi-FI" dirty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65151" y="4739928"/>
            <a:ext cx="116205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fld id="{040D2845-D349-0041-AED3-39F82B526A59}" type="datetime1">
              <a:rPr lang="fi-FI" smtClean="0"/>
              <a:t>3.4.2020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201" y="4739928"/>
            <a:ext cx="289560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r>
              <a:rPr lang="en-US"/>
              <a:t>Suomen Käsipalloliitto / Esittäjän tiedot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700" y="4739928"/>
            <a:ext cx="42545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fld id="{3FE09D2C-A63C-AA44-B7CF-42BE15CA76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0" y="4418171"/>
            <a:ext cx="9144000" cy="7388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446521-409E-BD4F-92B0-1727DB359272}"/>
              </a:ext>
            </a:extLst>
          </p:cNvPr>
          <p:cNvCxnSpPr>
            <a:cxnSpLocks/>
          </p:cNvCxnSpPr>
          <p:nvPr userDrawn="1"/>
        </p:nvCxnSpPr>
        <p:spPr>
          <a:xfrm>
            <a:off x="2336800" y="1114970"/>
            <a:ext cx="5749925" cy="0"/>
          </a:xfrm>
          <a:prstGeom prst="line">
            <a:avLst/>
          </a:prstGeom>
          <a:ln w="762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381271-3015-C546-A36F-5B3F2EA84C39}"/>
              </a:ext>
            </a:extLst>
          </p:cNvPr>
          <p:cNvCxnSpPr>
            <a:cxnSpLocks/>
          </p:cNvCxnSpPr>
          <p:nvPr userDrawn="1"/>
        </p:nvCxnSpPr>
        <p:spPr>
          <a:xfrm>
            <a:off x="0" y="1114970"/>
            <a:ext cx="441325" cy="0"/>
          </a:xfrm>
          <a:prstGeom prst="line">
            <a:avLst/>
          </a:prstGeom>
          <a:ln w="762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7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2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2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_kolme_tas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90378" y="0"/>
            <a:ext cx="6425641" cy="10768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6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378" y="0"/>
            <a:ext cx="7129155" cy="1076870"/>
          </a:xfrm>
        </p:spPr>
        <p:txBody>
          <a:bodyPr/>
          <a:lstStyle>
            <a:lvl1pPr>
              <a:defRPr cap="all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378" y="1344613"/>
            <a:ext cx="3420755" cy="2854106"/>
          </a:xfrm>
        </p:spPr>
        <p:txBody>
          <a:bodyPr/>
          <a:lstStyle>
            <a:lvl3pPr marL="0" indent="0">
              <a:buFontTx/>
              <a:buNone/>
              <a:defRPr/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LEVEL SUBTITLE</a:t>
            </a:r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55067" y="1344613"/>
            <a:ext cx="3564689" cy="2854106"/>
          </a:xfrm>
        </p:spPr>
        <p:txBody>
          <a:bodyPr/>
          <a:lstStyle>
            <a:lvl3pPr marL="0" indent="0">
              <a:buFontTx/>
              <a:buNone/>
              <a:defRPr/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LEVEL SUBTITLE</a:t>
            </a:r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9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0378" y="0"/>
            <a:ext cx="7112222" cy="1076870"/>
          </a:xfrm>
        </p:spPr>
        <p:txBody>
          <a:bodyPr/>
          <a:lstStyle>
            <a:lvl1pPr>
              <a:lnSpc>
                <a:spcPct val="100000"/>
              </a:lnSpc>
              <a:defRPr cap="all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378" y="1344613"/>
            <a:ext cx="3344555" cy="2854106"/>
          </a:xfrm>
        </p:spPr>
        <p:txBody>
          <a:bodyPr/>
          <a:lstStyle>
            <a:lvl3pPr marL="0" indent="0">
              <a:buFontTx/>
              <a:buNone/>
              <a:defRPr/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LEVEL SUBTITLE</a:t>
            </a:r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49578" y="1344613"/>
            <a:ext cx="3344555" cy="2854106"/>
          </a:xfrm>
        </p:spPr>
        <p:txBody>
          <a:bodyPr/>
          <a:lstStyle>
            <a:lvl3pPr marL="0" indent="0">
              <a:buFontTx/>
              <a:buNone/>
              <a:defRPr/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LEVEL SUBTITLE</a:t>
            </a:r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5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7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>
          <a:xfrm>
            <a:off x="0" y="0"/>
            <a:ext cx="9144000" cy="45035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63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2065" y="279400"/>
            <a:ext cx="7084660" cy="397351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lsta_ja_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ulukon paikkamerkki 3"/>
          <p:cNvSpPr>
            <a:spLocks noGrp="1"/>
          </p:cNvSpPr>
          <p:nvPr>
            <p:ph type="tbl" sz="quarter" idx="13"/>
          </p:nvPr>
        </p:nvSpPr>
        <p:spPr>
          <a:xfrm>
            <a:off x="5035550" y="1344613"/>
            <a:ext cx="3051174" cy="2870200"/>
          </a:xfrm>
        </p:spPr>
        <p:txBody>
          <a:bodyPr/>
          <a:lstStyle/>
          <a:p>
            <a:endParaRPr lang="fi-FI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990378" y="0"/>
            <a:ext cx="7096346" cy="10832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378" y="1344613"/>
            <a:ext cx="3344555" cy="2854106"/>
          </a:xfrm>
        </p:spPr>
        <p:txBody>
          <a:bodyPr/>
          <a:lstStyle>
            <a:lvl3pPr marL="0" indent="0">
              <a:buFontTx/>
              <a:buNone/>
              <a:defRPr/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LEVEL SUBTITLE</a:t>
            </a:r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201" y="4729768"/>
            <a:ext cx="289560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r>
              <a:rPr lang="en-US"/>
              <a:t>Suomen Käsipalloliitto / Esittäjän tiedot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1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kolme_tas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90378" y="1344613"/>
            <a:ext cx="7096347" cy="285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90378" y="0"/>
            <a:ext cx="7096346" cy="10832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5338232" y="1344613"/>
            <a:ext cx="2748492" cy="285410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3pPr marL="0" indent="0">
              <a:buFontTx/>
              <a:buNone/>
              <a:defRPr/>
            </a:lvl3pPr>
          </a:lstStyle>
          <a:p>
            <a:pPr lvl="0"/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90378" y="1344613"/>
            <a:ext cx="4226391" cy="285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90378" y="0"/>
            <a:ext cx="7096346" cy="10832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0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1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411"/>
            <a:ext cx="9143999" cy="457423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201" y="4739928"/>
            <a:ext cx="289560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r>
              <a:rPr lang="en-US"/>
              <a:t>Suomen Käsipalloliitto / Esittäjän tiedot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2429" y="863600"/>
            <a:ext cx="4600771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0" y="4418171"/>
            <a:ext cx="9144000" cy="7388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32" y="159182"/>
            <a:ext cx="841020" cy="85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201" y="4739928"/>
            <a:ext cx="289560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Futura Std Book"/>
                <a:cs typeface="Futura Std Book"/>
              </a:defRPr>
            </a:lvl1pPr>
          </a:lstStyle>
          <a:p>
            <a:r>
              <a:rPr lang="en-US"/>
              <a:t>Suomen Käsipalloliitto / Esittäjän tiedot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2909" y="81280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32" y="159182"/>
            <a:ext cx="841020" cy="85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1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909" y="1527699"/>
            <a:ext cx="7772400" cy="208810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400" b="1" i="0" cap="all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4409440"/>
            <a:ext cx="9144000" cy="7388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378" y="0"/>
            <a:ext cx="7096346" cy="10832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378" y="1344613"/>
            <a:ext cx="7096347" cy="285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65151" y="4739928"/>
            <a:ext cx="116205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fld id="{40F10410-0E2E-A444-8E1E-2BBC8F2EE433}" type="datetime1">
              <a:rPr lang="fi-FI" smtClean="0"/>
              <a:pPr/>
              <a:t>3.4.2020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201" y="4739928"/>
            <a:ext cx="2895600" cy="274097"/>
          </a:xfrm>
          <a:prstGeom prst="rect">
            <a:avLst/>
          </a:prstGeom>
        </p:spPr>
        <p:txBody>
          <a:bodyPr/>
          <a:lstStyle>
            <a:lvl1pPr>
              <a:defRPr sz="1000" b="0" i="0" baseline="0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r>
              <a:rPr lang="en-US"/>
              <a:t>Suomen Käsipalloliitto / Esittäjän tiedot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700" y="4739928"/>
            <a:ext cx="425450" cy="274097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Futura Std Book"/>
                <a:cs typeface="Futura Std Book"/>
              </a:defRPr>
            </a:lvl1pPr>
          </a:lstStyle>
          <a:p>
            <a:fld id="{3FE09D2C-A63C-AA44-B7CF-42BE15CA76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872" y="274320"/>
            <a:ext cx="841020" cy="85957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0E991C-7A4E-A346-B788-4EE57C29A16C}"/>
              </a:ext>
            </a:extLst>
          </p:cNvPr>
          <p:cNvCxnSpPr>
            <a:cxnSpLocks/>
          </p:cNvCxnSpPr>
          <p:nvPr userDrawn="1"/>
        </p:nvCxnSpPr>
        <p:spPr>
          <a:xfrm>
            <a:off x="990378" y="1114970"/>
            <a:ext cx="7096347" cy="0"/>
          </a:xfrm>
          <a:prstGeom prst="line">
            <a:avLst/>
          </a:prstGeom>
          <a:ln w="7620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45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82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74" r:id="rId13"/>
    <p:sldLayoutId id="2147483652" r:id="rId14"/>
    <p:sldLayoutId id="2147483653" r:id="rId15"/>
    <p:sldLayoutId id="2147483654" r:id="rId16"/>
    <p:sldLayoutId id="2147483655" r:id="rId17"/>
    <p:sldLayoutId id="2147483657" r:id="rId18"/>
    <p:sldLayoutId id="2147483664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normalizeH="0">
          <a:solidFill>
            <a:schemeClr val="tx1"/>
          </a:solidFill>
          <a:latin typeface="Futura Std Book"/>
          <a:ea typeface="+mj-ea"/>
          <a:cs typeface="Futura Std Book"/>
        </a:defRPr>
      </a:lvl1pPr>
    </p:titleStyle>
    <p:bodyStyle>
      <a:lvl1pPr marL="269875" indent="-269875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b="0" i="0" kern="1200">
          <a:solidFill>
            <a:schemeClr val="tx1"/>
          </a:solidFill>
          <a:latin typeface="Futura Std Medium"/>
          <a:ea typeface="+mn-ea"/>
          <a:cs typeface="Futura Std Medium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Futura Std Book"/>
          <a:ea typeface="+mn-ea"/>
          <a:cs typeface="Futura Std Book"/>
        </a:defRPr>
      </a:lvl2pPr>
      <a:lvl3pPr marL="269875" indent="-269875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b="1" i="0" kern="1200">
          <a:solidFill>
            <a:schemeClr val="tx1"/>
          </a:solidFill>
          <a:latin typeface="Futura Std Heavy"/>
          <a:ea typeface="+mn-ea"/>
          <a:cs typeface="Futura Std Heavy"/>
        </a:defRPr>
      </a:lvl3pPr>
      <a:lvl4pPr marL="717550" indent="-271463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Futura Std Book"/>
          <a:ea typeface="+mn-ea"/>
          <a:cs typeface="Futura Std Book"/>
        </a:defRPr>
      </a:lvl4pPr>
      <a:lvl5pPr marL="1347788" indent="-271463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Futura Std Book"/>
          <a:ea typeface="+mn-ea"/>
          <a:cs typeface="Futura Std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tenliikeiltapaiva.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009093" y="1573857"/>
            <a:ext cx="441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tx2"/>
                </a:solidFill>
                <a:latin typeface="Futura"/>
                <a:ea typeface="Futura Book" charset="0"/>
                <a:cs typeface="Futura Book" charset="0"/>
              </a:rPr>
              <a:t>HARRASTUS-TOIMINNAN</a:t>
            </a:r>
          </a:p>
          <a:p>
            <a:pPr algn="ctr"/>
            <a:r>
              <a:rPr lang="fi-FI" sz="2800" b="1" dirty="0">
                <a:solidFill>
                  <a:schemeClr val="tx2"/>
                </a:solidFill>
                <a:latin typeface="Futura"/>
                <a:ea typeface="Futura Book" charset="0"/>
                <a:cs typeface="Futura Book" charset="0"/>
              </a:rPr>
              <a:t>KEHITTÄMISTUKI</a:t>
            </a:r>
            <a:endParaRPr lang="fi-FI" sz="2800" b="1" dirty="0">
              <a:solidFill>
                <a:schemeClr val="tx2"/>
              </a:solidFill>
              <a:latin typeface="Futura Book" charset="0"/>
              <a:ea typeface="Futura Book" charset="0"/>
              <a:cs typeface="Futura Book" charset="0"/>
            </a:endParaRPr>
          </a:p>
          <a:p>
            <a:pPr algn="ctr"/>
            <a:endParaRPr lang="fi-FI" sz="2000" b="1" dirty="0">
              <a:solidFill>
                <a:schemeClr val="tx2"/>
              </a:solidFill>
              <a:latin typeface="Futura"/>
              <a:ea typeface="Futura Book" charset="0"/>
              <a:cs typeface="Futura"/>
            </a:endParaRPr>
          </a:p>
          <a:p>
            <a:pPr algn="ctr"/>
            <a:endParaRPr lang="fi-FI" sz="2000" b="1" dirty="0">
              <a:solidFill>
                <a:schemeClr val="tx2"/>
              </a:solidFill>
              <a:latin typeface="Futura"/>
              <a:ea typeface="Futura Book" charset="0"/>
              <a:cs typeface="Futura"/>
            </a:endParaRPr>
          </a:p>
          <a:p>
            <a:pPr algn="ctr"/>
            <a:r>
              <a:rPr lang="fi-FI" sz="2000" b="1" dirty="0">
                <a:solidFill>
                  <a:schemeClr val="tx2"/>
                </a:solidFill>
                <a:latin typeface="Futura"/>
                <a:ea typeface="Futura Book" charset="0"/>
                <a:cs typeface="Futura"/>
              </a:rPr>
              <a:t>7.4.2020</a:t>
            </a:r>
          </a:p>
        </p:txBody>
      </p:sp>
    </p:spTree>
    <p:extLst>
      <p:ext uri="{BB962C8B-B14F-4D97-AF65-F5344CB8AC3E}">
        <p14:creationId xmlns:p14="http://schemas.microsoft.com/office/powerpoint/2010/main" val="199857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Suomen Olympiakomitea (OK) on järjestänyt Lasten Liike iltapäiväkerhoja yhteistyössä kuntien kanssa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>
                <a:hlinkClick r:id="rId3"/>
              </a:rPr>
              <a:t>https://www.lastenliikeiltapaiva.fi/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Harrastustoiminnan kehittämistuki on tarkoitettu kehittämään ja parantamaan kunta-koulu-seura -yhteistyötä</a:t>
            </a:r>
          </a:p>
        </p:txBody>
      </p:sp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>
                <a:latin typeface="Futura"/>
                <a:cs typeface="Futura"/>
              </a:rPr>
              <a:t>taustaa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294967295"/>
          </p:nvPr>
        </p:nvSpPr>
        <p:spPr>
          <a:xfrm>
            <a:off x="565151" y="4739928"/>
            <a:ext cx="1162050" cy="274097"/>
          </a:xfrm>
        </p:spPr>
        <p:txBody>
          <a:bodyPr/>
          <a:lstStyle/>
          <a:p>
            <a:fld id="{FBDC2CA6-E66F-BA44-A85E-2443951EB415}" type="datetime1">
              <a:rPr lang="fi-FI" b="0" smtClean="0">
                <a:latin typeface="Futura"/>
                <a:cs typeface="Futura"/>
              </a:rPr>
              <a:t>3.4.2020</a:t>
            </a:fld>
            <a:endParaRPr lang="en-US" b="0" dirty="0">
              <a:latin typeface="Futura"/>
              <a:cs typeface="Futura"/>
            </a:endParaRPr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4294967295"/>
          </p:nvPr>
        </p:nvSpPr>
        <p:spPr>
          <a:xfrm>
            <a:off x="1727201" y="4739928"/>
            <a:ext cx="2895600" cy="274097"/>
          </a:xfrm>
        </p:spPr>
        <p:txBody>
          <a:bodyPr/>
          <a:lstStyle/>
          <a:p>
            <a:r>
              <a:rPr lang="en-US" dirty="0">
                <a:latin typeface="Futura"/>
                <a:cs typeface="Futura"/>
              </a:rPr>
              <a:t>Suomen Käsipalloliitto</a:t>
            </a:r>
          </a:p>
          <a:p>
            <a:endParaRPr lang="en-US" dirty="0"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6166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Suomen Olympiakomitea (OK) on saanut opetus- ja kulttuuriministeriöltä tukirahan projektiin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Tuki on osoitettu kahdelle vuodelle 2020 ja 2021</a:t>
            </a:r>
          </a:p>
          <a:p>
            <a:r>
              <a:rPr lang="fi-FI" dirty="0"/>
              <a:t>OK on valinnut projektiin mukaan 8 lajiliittoa, käsipallo yhtenä</a:t>
            </a:r>
          </a:p>
          <a:p>
            <a:r>
              <a:rPr lang="fi-FI" dirty="0"/>
              <a:t>Tarkoitus rakentaa matalankynnyksen liikuntaa koulupäivän yhteyteen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Liikuntaleikkikoulu (alle kouluikäiset)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Lasten Liike (6–10-vuotiaat)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Nuorten liike (11–15-vuotiaat)</a:t>
            </a:r>
          </a:p>
        </p:txBody>
      </p:sp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>
                <a:latin typeface="Futura"/>
                <a:cs typeface="Futura"/>
              </a:rPr>
              <a:t>Taustaa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294967295"/>
          </p:nvPr>
        </p:nvSpPr>
        <p:spPr>
          <a:xfrm>
            <a:off x="565151" y="4739928"/>
            <a:ext cx="1162050" cy="274097"/>
          </a:xfrm>
        </p:spPr>
        <p:txBody>
          <a:bodyPr/>
          <a:lstStyle/>
          <a:p>
            <a:fld id="{FBDC2CA6-E66F-BA44-A85E-2443951EB415}" type="datetime1">
              <a:rPr lang="fi-FI" b="0" smtClean="0">
                <a:latin typeface="Futura"/>
                <a:cs typeface="Futura"/>
              </a:rPr>
              <a:t>3.4.2020</a:t>
            </a:fld>
            <a:endParaRPr lang="en-US" b="0" dirty="0">
              <a:latin typeface="Futura"/>
              <a:cs typeface="Futura"/>
            </a:endParaRPr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4294967295"/>
          </p:nvPr>
        </p:nvSpPr>
        <p:spPr>
          <a:xfrm>
            <a:off x="1727201" y="4739928"/>
            <a:ext cx="2895600" cy="274097"/>
          </a:xfrm>
        </p:spPr>
        <p:txBody>
          <a:bodyPr/>
          <a:lstStyle/>
          <a:p>
            <a:r>
              <a:rPr lang="en-US" dirty="0">
                <a:latin typeface="Futura"/>
                <a:cs typeface="Futura"/>
              </a:rPr>
              <a:t>Suomen Käsipalloliitto</a:t>
            </a:r>
          </a:p>
        </p:txBody>
      </p:sp>
    </p:spTree>
    <p:extLst>
      <p:ext uri="{BB962C8B-B14F-4D97-AF65-F5344CB8AC3E}">
        <p14:creationId xmlns:p14="http://schemas.microsoft.com/office/powerpoint/2010/main" val="367916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067767C-7ACC-4225-8CB8-A893A50F2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300" dirty="0"/>
              <a:t>Lajikumppanit on jaettu kahteen kategoriaan: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	</a:t>
            </a:r>
            <a:r>
              <a:rPr lang="fi-FI" dirty="0"/>
              <a:t>A-taso: </a:t>
            </a:r>
          </a:p>
          <a:p>
            <a:endParaRPr lang="fi-FI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Isot lajit</a:t>
            </a:r>
          </a:p>
          <a:p>
            <a:pPr marL="457200" lvl="1" indent="0">
              <a:buNone/>
            </a:pPr>
            <a:endParaRPr lang="fi-FI" dirty="0"/>
          </a:p>
          <a:p>
            <a:pPr lvl="4">
              <a:buFont typeface="Courier New" panose="02070309020205020404" pitchFamily="49" charset="0"/>
              <a:buChar char="o"/>
            </a:pPr>
            <a:r>
              <a:rPr lang="fi-FI" sz="1300" dirty="0" err="1"/>
              <a:t>OK:n</a:t>
            </a:r>
            <a:r>
              <a:rPr lang="fi-FI" sz="1300" dirty="0"/>
              <a:t> laajan toiminnan tehostustuki 25 000€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i-FI" sz="1300" dirty="0"/>
              <a:t>Lajiliiton tulee tukea omasta budjetista vähintään kolmea kehitysseuraa à 3000€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B-taso (käsipallo): </a:t>
            </a:r>
          </a:p>
          <a:p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Keskisuuret lajit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i-FI" sz="1300" dirty="0"/>
          </a:p>
          <a:p>
            <a:pPr lvl="4">
              <a:buFont typeface="Courier New" panose="02070309020205020404" pitchFamily="49" charset="0"/>
              <a:buChar char="o"/>
            </a:pPr>
            <a:r>
              <a:rPr lang="fi-FI" sz="1300" dirty="0" err="1"/>
              <a:t>OK:n</a:t>
            </a:r>
            <a:r>
              <a:rPr lang="fi-FI" sz="1300" dirty="0"/>
              <a:t> kapeamman toiminnan tehostustuki 15 000€ 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i-FI" sz="1300" dirty="0"/>
              <a:t>Lajiliiton tulee tukea omasta budjetista vähintään kahta kehitysseuraa à 3000€ 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0B0B522-5D71-471C-BF35-7F3CBE2B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tukiraha</a:t>
            </a:r>
          </a:p>
        </p:txBody>
      </p:sp>
    </p:spTree>
    <p:extLst>
      <p:ext uri="{BB962C8B-B14F-4D97-AF65-F5344CB8AC3E}">
        <p14:creationId xmlns:p14="http://schemas.microsoft.com/office/powerpoint/2010/main" val="12640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AC4E2DC-5D34-4227-8216-163A75C1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Vastuuhenkilöt</a:t>
            </a:r>
          </a:p>
          <a:p>
            <a:endParaRPr lang="fi-FI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Jaakko </a:t>
            </a:r>
            <a:r>
              <a:rPr lang="fi-FI" dirty="0" err="1"/>
              <a:t>Horelli</a:t>
            </a:r>
            <a:r>
              <a:rPr lang="fi-FI" dirty="0"/>
              <a:t>, koulutuspäällikkö, projektivastuu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Kristian Andersson, projektin vetäjä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Taneli Tiilikainen, kilpailupäällikkö, seurakehittäjä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i-FI" dirty="0"/>
          </a:p>
          <a:p>
            <a:r>
              <a:rPr lang="fi-FI" dirty="0"/>
              <a:t>Tarvekartoitus	</a:t>
            </a:r>
          </a:p>
          <a:p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Lajin strategia ja painopisteet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i-FI" dirty="0"/>
              <a:t>6–10-vuotiaiden matalankynnyksen liikunta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i-FI" dirty="0"/>
              <a:t>6–10-vuotiaiden harrastajamäärän lisääminen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i-FI" dirty="0"/>
              <a:t>Seurat päättävät hakiessaan oman toimintamallin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BA21770-A16B-4A41-B6B6-94A9947D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lajiprosessi</a:t>
            </a:r>
          </a:p>
        </p:txBody>
      </p:sp>
    </p:spTree>
    <p:extLst>
      <p:ext uri="{BB962C8B-B14F-4D97-AF65-F5344CB8AC3E}">
        <p14:creationId xmlns:p14="http://schemas.microsoft.com/office/powerpoint/2010/main" val="281760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6314C27-2017-4CCF-81FD-A13826396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Toimintaan mukaan 2-3 seuraa</a:t>
            </a:r>
          </a:p>
          <a:p>
            <a:endParaRPr lang="fi-FI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Seurat hakevat mukaan toimintaan toukokuun aikana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Seurojen tulee olla Tähtiseuroja tai Tähtiseuraksi aikovia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Liitto tukee seuroja 6-10 vuotiaiden harrastetoiminnan kehittämisessä kunta-koulu-seura -yhteistyöllä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Suomen Käsipalloliitto</a:t>
            </a:r>
          </a:p>
          <a:p>
            <a:pPr marL="0" indent="0">
              <a:buNone/>
            </a:pPr>
            <a:endParaRPr lang="fi-FI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Tukee seuroja sovitulla taloudellisella tuella minimissään 3000 eurolla (ei vielä vuonna 2020 liiton budjetista)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Tukee seuroja kouluttamalla ohjaajia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Raportoi toiminnasta </a:t>
            </a:r>
            <a:r>
              <a:rPr lang="fi-FI" dirty="0" err="1"/>
              <a:t>OK:lle</a:t>
            </a:r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endParaRPr lang="fi-FI" dirty="0"/>
          </a:p>
          <a:p>
            <a:pPr>
              <a:buFont typeface="Wingdings" panose="05000000000000000000" pitchFamily="2" charset="2"/>
              <a:buChar char="ü"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754E39F-7471-4FEB-A3F1-0A2AD77B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Lajiprosessi</a:t>
            </a:r>
          </a:p>
        </p:txBody>
      </p:sp>
    </p:spTree>
    <p:extLst>
      <p:ext uri="{BB962C8B-B14F-4D97-AF65-F5344CB8AC3E}">
        <p14:creationId xmlns:p14="http://schemas.microsoft.com/office/powerpoint/2010/main" val="25351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6C83564-BB10-4984-B028-AC7B2016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Löytää uusia harrastamisen malleja lajillemme</a:t>
            </a:r>
          </a:p>
          <a:p>
            <a:r>
              <a:rPr lang="fi-FI" dirty="0"/>
              <a:t>Mahdollistaa seura-ammattilaisten määrän kasvu</a:t>
            </a:r>
          </a:p>
          <a:p>
            <a:r>
              <a:rPr lang="fi-FI" dirty="0"/>
              <a:t>Lisätä tietoisuutta lajistamme</a:t>
            </a:r>
          </a:p>
          <a:p>
            <a:r>
              <a:rPr lang="fi-FI" dirty="0"/>
              <a:t>Lisätä harrastajamääriä lajissamme</a:t>
            </a:r>
          </a:p>
          <a:p>
            <a:r>
              <a:rPr lang="fi-FI" dirty="0"/>
              <a:t>Parantaa kunta-koulu-seura yhteistyötä</a:t>
            </a:r>
          </a:p>
          <a:p>
            <a:r>
              <a:rPr lang="fi-FI" dirty="0"/>
              <a:t>Motivoida seuroja hakemaan tähtiseura -koulutusohjelmaan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58D9A9B-667A-4553-9BBD-753D1815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Projektin tavoite</a:t>
            </a:r>
          </a:p>
        </p:txBody>
      </p:sp>
    </p:spTree>
    <p:extLst>
      <p:ext uri="{BB962C8B-B14F-4D97-AF65-F5344CB8AC3E}">
        <p14:creationId xmlns:p14="http://schemas.microsoft.com/office/powerpoint/2010/main" val="4548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6C83564-BB10-4984-B028-AC7B2016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Hallinnollinen kohderyhmä</a:t>
            </a:r>
          </a:p>
          <a:p>
            <a:pPr marL="0" indent="0">
              <a:buNone/>
            </a:pPr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Seurat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Kunnat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Koulut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Käytännön kohderyhmä</a:t>
            </a:r>
          </a:p>
          <a:p>
            <a:pPr marL="0" indent="0">
              <a:buNone/>
            </a:pPr>
            <a:endParaRPr lang="fi-FI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6-10 –vuotiaat lapset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Seuravalmentajat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Alakoulujen opettajat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58D9A9B-667A-4553-9BBD-753D1815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Projektin KOHDERYHMÄ</a:t>
            </a:r>
          </a:p>
        </p:txBody>
      </p:sp>
    </p:spTree>
    <p:extLst>
      <p:ext uri="{BB962C8B-B14F-4D97-AF65-F5344CB8AC3E}">
        <p14:creationId xmlns:p14="http://schemas.microsoft.com/office/powerpoint/2010/main" val="26350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7DE4FA02-9E5D-4FB9-ADE2-65ED23472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247699"/>
              </p:ext>
            </p:extLst>
          </p:nvPr>
        </p:nvGraphicFramePr>
        <p:xfrm>
          <a:off x="361071" y="1728071"/>
          <a:ext cx="8354960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992">
                  <a:extLst>
                    <a:ext uri="{9D8B030D-6E8A-4147-A177-3AD203B41FA5}">
                      <a16:colId xmlns:a16="http://schemas.microsoft.com/office/drawing/2014/main" val="2963369711"/>
                    </a:ext>
                  </a:extLst>
                </a:gridCol>
                <a:gridCol w="1670992">
                  <a:extLst>
                    <a:ext uri="{9D8B030D-6E8A-4147-A177-3AD203B41FA5}">
                      <a16:colId xmlns:a16="http://schemas.microsoft.com/office/drawing/2014/main" val="1010694154"/>
                    </a:ext>
                  </a:extLst>
                </a:gridCol>
                <a:gridCol w="1670992">
                  <a:extLst>
                    <a:ext uri="{9D8B030D-6E8A-4147-A177-3AD203B41FA5}">
                      <a16:colId xmlns:a16="http://schemas.microsoft.com/office/drawing/2014/main" val="1490995669"/>
                    </a:ext>
                  </a:extLst>
                </a:gridCol>
                <a:gridCol w="1670992">
                  <a:extLst>
                    <a:ext uri="{9D8B030D-6E8A-4147-A177-3AD203B41FA5}">
                      <a16:colId xmlns:a16="http://schemas.microsoft.com/office/drawing/2014/main" val="465557244"/>
                    </a:ext>
                  </a:extLst>
                </a:gridCol>
                <a:gridCol w="1670992">
                  <a:extLst>
                    <a:ext uri="{9D8B030D-6E8A-4147-A177-3AD203B41FA5}">
                      <a16:colId xmlns:a16="http://schemas.microsoft.com/office/drawing/2014/main" val="2517323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Huhtikuu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Toukokuu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Kesäkuu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Elokuu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Joulukuu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04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SKPL hankesuunnitelma </a:t>
                      </a:r>
                      <a:r>
                        <a:rPr lang="fi-FI" sz="1200" dirty="0" err="1"/>
                        <a:t>OK:lle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Seurat hakevat projektiin mukaan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Hakemusten käsittely Nuorisovaliokunnassa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Projekti alkaa seurojen projektisuunnitelman mukaan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Raportointi </a:t>
                      </a:r>
                      <a:r>
                        <a:rPr lang="fi-FI" sz="1200" dirty="0" err="1"/>
                        <a:t>OK:lle</a:t>
                      </a:r>
                      <a:r>
                        <a:rPr lang="fi-FI" sz="1200" dirty="0"/>
                        <a:t> projektin onnistumisesta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26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Hankkeen esittely seuroille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Esitys hallitukselle mukaan valituista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19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Seurahaun aloittaminen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83189"/>
                  </a:ext>
                </a:extLst>
              </a:tr>
            </a:tbl>
          </a:graphicData>
        </a:graphic>
      </p:graphicFrame>
      <p:sp>
        <p:nvSpPr>
          <p:cNvPr id="3" name="Otsikko 2">
            <a:extLst>
              <a:ext uri="{FF2B5EF4-FFF2-40B4-BE49-F238E27FC236}">
                <a16:creationId xmlns:a16="http://schemas.microsoft.com/office/drawing/2014/main" id="{958D9A9B-667A-4553-9BBD-753D1815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/>
              <a:t>Projektin AIKATAULU</a:t>
            </a:r>
          </a:p>
        </p:txBody>
      </p:sp>
    </p:spTree>
    <p:extLst>
      <p:ext uri="{BB962C8B-B14F-4D97-AF65-F5344CB8AC3E}">
        <p14:creationId xmlns:p14="http://schemas.microsoft.com/office/powerpoint/2010/main" val="36689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6BD795E89BAC6469FA3F5A3F2D07C7E" ma:contentTypeVersion="13" ma:contentTypeDescription="Luo uusi asiakirja." ma:contentTypeScope="" ma:versionID="0f8628e53c8303df1756d62dd4f4dd72">
  <xsd:schema xmlns:xsd="http://www.w3.org/2001/XMLSchema" xmlns:xs="http://www.w3.org/2001/XMLSchema" xmlns:p="http://schemas.microsoft.com/office/2006/metadata/properties" xmlns:ns3="7b51e1ab-39ce-4ca8-922a-05850d1fcea5" xmlns:ns4="5fb4e44f-70d9-4d13-8f9b-ca34f290d6cf" targetNamespace="http://schemas.microsoft.com/office/2006/metadata/properties" ma:root="true" ma:fieldsID="692a0aefef034dda87499e73d0f2c9ea" ns3:_="" ns4:_="">
    <xsd:import namespace="7b51e1ab-39ce-4ca8-922a-05850d1fcea5"/>
    <xsd:import namespace="5fb4e44f-70d9-4d13-8f9b-ca34f290d6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1e1ab-39ce-4ca8-922a-05850d1fc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4e44f-70d9-4d13-8f9b-ca34f290d6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74AEF2-028C-4FEA-A533-43D2152FDD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EE037E-94D8-4443-A153-35955B7D4E7A}">
  <ds:schemaRefs>
    <ds:schemaRef ds:uri="7b51e1ab-39ce-4ca8-922a-05850d1fcea5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fb4e44f-70d9-4d13-8f9b-ca34f290d6c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32A20E-9F68-4E39-8A74-1E7D856F54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51e1ab-39ce-4ca8-922a-05850d1fcea5"/>
    <ds:schemaRef ds:uri="5fb4e44f-70d9-4d13-8f9b-ca34f290d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259</Words>
  <Application>Microsoft Office PowerPoint</Application>
  <PresentationFormat>Mukautettu</PresentationFormat>
  <Paragraphs>102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Futura</vt:lpstr>
      <vt:lpstr>Futura Book</vt:lpstr>
      <vt:lpstr>Futura Std Book</vt:lpstr>
      <vt:lpstr>Futura Std Heavy</vt:lpstr>
      <vt:lpstr>Futura Std Medium</vt:lpstr>
      <vt:lpstr>Wingdings</vt:lpstr>
      <vt:lpstr>Office Theme</vt:lpstr>
      <vt:lpstr>PowerPoint-esitys</vt:lpstr>
      <vt:lpstr>taustaa</vt:lpstr>
      <vt:lpstr>Taustaa</vt:lpstr>
      <vt:lpstr>tukiraha</vt:lpstr>
      <vt:lpstr>lajiprosessi</vt:lpstr>
      <vt:lpstr>Lajiprosessi</vt:lpstr>
      <vt:lpstr>Projektin tavoite</vt:lpstr>
      <vt:lpstr>Projektin KOHDERYHMÄ</vt:lpstr>
      <vt:lpstr>Projektin AIKATAULU</vt:lpstr>
    </vt:vector>
  </TitlesOfParts>
  <Company>Zeeland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--</dc:creator>
  <cp:lastModifiedBy>Jaakko Horelli</cp:lastModifiedBy>
  <cp:revision>76</cp:revision>
  <cp:lastPrinted>2016-09-01T10:40:32Z</cp:lastPrinted>
  <dcterms:created xsi:type="dcterms:W3CDTF">2015-05-22T07:20:41Z</dcterms:created>
  <dcterms:modified xsi:type="dcterms:W3CDTF">2020-04-03T07:22:51Z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0x010100E6BD795E89BAC6469FA3F5A3F2D07C7E</vt:lpwstr>
  </property>
</Properties>
</file>