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62" r:id="rId2"/>
    <p:sldId id="348" r:id="rId3"/>
    <p:sldId id="362" r:id="rId4"/>
    <p:sldId id="338" r:id="rId5"/>
    <p:sldId id="349" r:id="rId6"/>
    <p:sldId id="350" r:id="rId7"/>
    <p:sldId id="402" r:id="rId8"/>
    <p:sldId id="360" r:id="rId9"/>
    <p:sldId id="404" r:id="rId10"/>
    <p:sldId id="287" r:id="rId11"/>
    <p:sldId id="263" r:id="rId12"/>
    <p:sldId id="473" r:id="rId13"/>
    <p:sldId id="264" r:id="rId14"/>
    <p:sldId id="356" r:id="rId15"/>
    <p:sldId id="266" r:id="rId16"/>
    <p:sldId id="307" r:id="rId17"/>
    <p:sldId id="290" r:id="rId18"/>
    <p:sldId id="267" r:id="rId19"/>
    <p:sldId id="257" r:id="rId20"/>
    <p:sldId id="403" r:id="rId21"/>
    <p:sldId id="390" r:id="rId22"/>
    <p:sldId id="292" r:id="rId23"/>
    <p:sldId id="370" r:id="rId24"/>
    <p:sldId id="374" r:id="rId25"/>
    <p:sldId id="371" r:id="rId26"/>
    <p:sldId id="272" r:id="rId27"/>
    <p:sldId id="310" r:id="rId28"/>
    <p:sldId id="364" r:id="rId29"/>
    <p:sldId id="357" r:id="rId30"/>
    <p:sldId id="312" r:id="rId31"/>
    <p:sldId id="313" r:id="rId32"/>
    <p:sldId id="347" r:id="rId33"/>
    <p:sldId id="314" r:id="rId34"/>
    <p:sldId id="315" r:id="rId35"/>
    <p:sldId id="316" r:id="rId36"/>
    <p:sldId id="317" r:id="rId3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B719C-98B9-475A-99C1-1F1739D0FFD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2CB8E92-F249-44B6-AE86-B3B8DD39676A}">
      <dgm:prSet phldrT="[Teksti]" custT="1"/>
      <dgm:spPr/>
      <dgm:t>
        <a:bodyPr/>
        <a:lstStyle/>
        <a:p>
          <a:r>
            <a:rPr lang="fi-FI" sz="1200" dirty="0"/>
            <a:t>THINKING &amp; PROCESSING</a:t>
          </a:r>
        </a:p>
      </dgm:t>
    </dgm:pt>
    <dgm:pt modelId="{8D60C20B-8AE8-47A7-932D-106F54764859}" type="parTrans" cxnId="{7789BBE9-77B9-4A61-9E4E-ED1C6E085FDB}">
      <dgm:prSet/>
      <dgm:spPr/>
      <dgm:t>
        <a:bodyPr/>
        <a:lstStyle/>
        <a:p>
          <a:endParaRPr lang="fi-FI"/>
        </a:p>
      </dgm:t>
    </dgm:pt>
    <dgm:pt modelId="{EC11D307-E3E0-4ACF-8E15-986D7FA85830}" type="sibTrans" cxnId="{7789BBE9-77B9-4A61-9E4E-ED1C6E085FDB}">
      <dgm:prSet/>
      <dgm:spPr/>
      <dgm:t>
        <a:bodyPr/>
        <a:lstStyle/>
        <a:p>
          <a:endParaRPr lang="fi-FI"/>
        </a:p>
      </dgm:t>
    </dgm:pt>
    <dgm:pt modelId="{3870DDC4-38B4-4FCB-A8A7-4E48D8DD2B9E}">
      <dgm:prSet phldrT="[Teksti]" custT="1"/>
      <dgm:spPr/>
      <dgm:t>
        <a:bodyPr/>
        <a:lstStyle/>
        <a:p>
          <a:r>
            <a:rPr lang="fi-FI" sz="1200" dirty="0"/>
            <a:t>REFLEXES</a:t>
          </a:r>
        </a:p>
      </dgm:t>
    </dgm:pt>
    <dgm:pt modelId="{28DD15FD-3CBD-4DAB-B9C1-1CFE8D52AAD0}" type="parTrans" cxnId="{B53CBE53-CE9E-4E2E-831B-267A0FA96E45}">
      <dgm:prSet/>
      <dgm:spPr/>
      <dgm:t>
        <a:bodyPr/>
        <a:lstStyle/>
        <a:p>
          <a:endParaRPr lang="fi-FI"/>
        </a:p>
      </dgm:t>
    </dgm:pt>
    <dgm:pt modelId="{2EF96C23-74F0-4732-B2EE-054CAC601793}" type="sibTrans" cxnId="{B53CBE53-CE9E-4E2E-831B-267A0FA96E45}">
      <dgm:prSet/>
      <dgm:spPr/>
      <dgm:t>
        <a:bodyPr/>
        <a:lstStyle/>
        <a:p>
          <a:endParaRPr lang="fi-FI"/>
        </a:p>
      </dgm:t>
    </dgm:pt>
    <dgm:pt modelId="{27CA5CDD-B2F4-457E-88F9-D2CD11FC76BD}">
      <dgm:prSet phldrT="[Teksti]" custT="1"/>
      <dgm:spPr/>
      <dgm:t>
        <a:bodyPr/>
        <a:lstStyle/>
        <a:p>
          <a:r>
            <a:rPr lang="fi-FI" sz="1200" dirty="0"/>
            <a:t>MOVEMENT</a:t>
          </a:r>
        </a:p>
      </dgm:t>
    </dgm:pt>
    <dgm:pt modelId="{5C422F8D-2D8F-4573-AB01-CB14B2B0131D}" type="parTrans" cxnId="{88312767-96D9-405B-B800-67E32EBA6A84}">
      <dgm:prSet/>
      <dgm:spPr/>
      <dgm:t>
        <a:bodyPr/>
        <a:lstStyle/>
        <a:p>
          <a:endParaRPr lang="fi-FI"/>
        </a:p>
      </dgm:t>
    </dgm:pt>
    <dgm:pt modelId="{F061BFB0-25BA-40CB-A2EF-9D1B36546D25}" type="sibTrans" cxnId="{88312767-96D9-405B-B800-67E32EBA6A84}">
      <dgm:prSet/>
      <dgm:spPr/>
      <dgm:t>
        <a:bodyPr/>
        <a:lstStyle/>
        <a:p>
          <a:endParaRPr lang="fi-FI"/>
        </a:p>
      </dgm:t>
    </dgm:pt>
    <dgm:pt modelId="{2E069B02-E7CD-41A6-B6AE-3C64C5CBEBD0}">
      <dgm:prSet phldrT="[Teksti]" custT="1"/>
      <dgm:spPr/>
      <dgm:t>
        <a:bodyPr/>
        <a:lstStyle/>
        <a:p>
          <a:r>
            <a:rPr lang="fi-FI" sz="1400" dirty="0"/>
            <a:t>GRAVITY</a:t>
          </a:r>
        </a:p>
      </dgm:t>
    </dgm:pt>
    <dgm:pt modelId="{7A59F3F0-E438-424F-B932-557C662BAC90}" type="parTrans" cxnId="{1618BF1E-70BB-4B45-94AC-116397484D4D}">
      <dgm:prSet/>
      <dgm:spPr/>
      <dgm:t>
        <a:bodyPr/>
        <a:lstStyle/>
        <a:p>
          <a:endParaRPr lang="fi-FI"/>
        </a:p>
      </dgm:t>
    </dgm:pt>
    <dgm:pt modelId="{3EA583B0-EB25-44C7-85EC-4E9EC0AF73AB}" type="sibTrans" cxnId="{1618BF1E-70BB-4B45-94AC-116397484D4D}">
      <dgm:prSet/>
      <dgm:spPr/>
      <dgm:t>
        <a:bodyPr/>
        <a:lstStyle/>
        <a:p>
          <a:endParaRPr lang="fi-FI"/>
        </a:p>
      </dgm:t>
    </dgm:pt>
    <dgm:pt modelId="{77F03823-D300-4521-AB05-8F12CBB08755}">
      <dgm:prSet phldrT="[Teksti]" custT="1"/>
      <dgm:spPr/>
      <dgm:t>
        <a:bodyPr/>
        <a:lstStyle/>
        <a:p>
          <a:r>
            <a:rPr lang="fi-FI" sz="1200" dirty="0"/>
            <a:t>AUDITIVE</a:t>
          </a:r>
        </a:p>
      </dgm:t>
    </dgm:pt>
    <dgm:pt modelId="{518A02C1-0AEC-4276-A8AE-DA60E43455A8}" type="parTrans" cxnId="{723D009A-ADE2-477F-A2E7-8B0ADAE9F092}">
      <dgm:prSet/>
      <dgm:spPr/>
      <dgm:t>
        <a:bodyPr/>
        <a:lstStyle/>
        <a:p>
          <a:endParaRPr lang="fi-FI"/>
        </a:p>
      </dgm:t>
    </dgm:pt>
    <dgm:pt modelId="{6BCF173C-9489-43A6-B5C6-1580CD8B52E1}" type="sibTrans" cxnId="{723D009A-ADE2-477F-A2E7-8B0ADAE9F092}">
      <dgm:prSet/>
      <dgm:spPr/>
      <dgm:t>
        <a:bodyPr/>
        <a:lstStyle/>
        <a:p>
          <a:endParaRPr lang="fi-FI"/>
        </a:p>
      </dgm:t>
    </dgm:pt>
    <dgm:pt modelId="{3D628A28-C376-466C-85EB-C84A3571EB5A}">
      <dgm:prSet phldrT="[Teksti]" custT="1"/>
      <dgm:spPr/>
      <dgm:t>
        <a:bodyPr/>
        <a:lstStyle/>
        <a:p>
          <a:r>
            <a:rPr lang="fi-FI" sz="1400" dirty="0"/>
            <a:t>VISUAL</a:t>
          </a:r>
        </a:p>
      </dgm:t>
    </dgm:pt>
    <dgm:pt modelId="{708CBD05-C570-4649-9C89-D796709013B7}" type="parTrans" cxnId="{999AA240-4A98-452C-81C6-06C81EDEA45F}">
      <dgm:prSet/>
      <dgm:spPr/>
      <dgm:t>
        <a:bodyPr/>
        <a:lstStyle/>
        <a:p>
          <a:endParaRPr lang="fi-FI"/>
        </a:p>
      </dgm:t>
    </dgm:pt>
    <dgm:pt modelId="{472B8EF9-3161-4259-B4F2-CC9ADF34CBC9}" type="sibTrans" cxnId="{999AA240-4A98-452C-81C6-06C81EDEA45F}">
      <dgm:prSet/>
      <dgm:spPr/>
      <dgm:t>
        <a:bodyPr/>
        <a:lstStyle/>
        <a:p>
          <a:endParaRPr lang="fi-FI"/>
        </a:p>
      </dgm:t>
    </dgm:pt>
    <dgm:pt modelId="{7E2D2611-232D-4C87-8166-1A7D7BE053EB}">
      <dgm:prSet phldrT="[Teksti]" custT="1"/>
      <dgm:spPr/>
      <dgm:t>
        <a:bodyPr/>
        <a:lstStyle/>
        <a:p>
          <a:r>
            <a:rPr lang="fi-FI" sz="1200" dirty="0"/>
            <a:t>SENSORY</a:t>
          </a:r>
        </a:p>
      </dgm:t>
    </dgm:pt>
    <dgm:pt modelId="{A5DEC36A-05BA-4AA5-90EE-0CE4A80BCADE}" type="parTrans" cxnId="{8B5D87D6-B078-497C-96F5-52877A336AD0}">
      <dgm:prSet/>
      <dgm:spPr/>
      <dgm:t>
        <a:bodyPr/>
        <a:lstStyle/>
        <a:p>
          <a:endParaRPr lang="fi-FI"/>
        </a:p>
      </dgm:t>
    </dgm:pt>
    <dgm:pt modelId="{2FDF6DBA-B242-4B2D-859E-8F3FDCF3C7C7}" type="sibTrans" cxnId="{8B5D87D6-B078-497C-96F5-52877A336AD0}">
      <dgm:prSet/>
      <dgm:spPr/>
      <dgm:t>
        <a:bodyPr/>
        <a:lstStyle/>
        <a:p>
          <a:endParaRPr lang="fi-FI"/>
        </a:p>
      </dgm:t>
    </dgm:pt>
    <dgm:pt modelId="{6F38F8A1-A446-4658-849B-BBB5AB283FF3}">
      <dgm:prSet phldrT="[Teksti]" custT="1"/>
      <dgm:spPr/>
      <dgm:t>
        <a:bodyPr/>
        <a:lstStyle/>
        <a:p>
          <a:r>
            <a:rPr lang="fi-FI" sz="1200" dirty="0"/>
            <a:t>TONUS</a:t>
          </a:r>
        </a:p>
      </dgm:t>
    </dgm:pt>
    <dgm:pt modelId="{5B1ADB09-B631-4F35-A296-43C144195559}" type="parTrans" cxnId="{D45BA151-2D43-4ED9-B956-DAB3FDF7B813}">
      <dgm:prSet/>
      <dgm:spPr/>
      <dgm:t>
        <a:bodyPr/>
        <a:lstStyle/>
        <a:p>
          <a:endParaRPr lang="fi-FI"/>
        </a:p>
      </dgm:t>
    </dgm:pt>
    <dgm:pt modelId="{27C810D9-1DB7-47D5-8A95-F61A56410137}" type="sibTrans" cxnId="{D45BA151-2D43-4ED9-B956-DAB3FDF7B813}">
      <dgm:prSet/>
      <dgm:spPr/>
      <dgm:t>
        <a:bodyPr/>
        <a:lstStyle/>
        <a:p>
          <a:endParaRPr lang="fi-FI"/>
        </a:p>
      </dgm:t>
    </dgm:pt>
    <dgm:pt modelId="{1E657745-4FFE-45D2-BCDF-65F413CC2114}">
      <dgm:prSet phldrT="[Teksti]" custT="1"/>
      <dgm:spPr/>
      <dgm:t>
        <a:bodyPr/>
        <a:lstStyle/>
        <a:p>
          <a:r>
            <a:rPr lang="fi-FI" sz="1200" dirty="0"/>
            <a:t>MUSCLES &amp; JOINTS</a:t>
          </a:r>
        </a:p>
      </dgm:t>
    </dgm:pt>
    <dgm:pt modelId="{403AC3C1-E6D5-4FCF-A3D3-EA51A150C6E2}" type="parTrans" cxnId="{C624C9CC-BCFA-4189-92D9-B716D6ABB2DA}">
      <dgm:prSet/>
      <dgm:spPr/>
      <dgm:t>
        <a:bodyPr/>
        <a:lstStyle/>
        <a:p>
          <a:endParaRPr lang="fi-FI"/>
        </a:p>
      </dgm:t>
    </dgm:pt>
    <dgm:pt modelId="{9D9F5186-F800-451B-87A1-F25F6A4B53B5}" type="sibTrans" cxnId="{C624C9CC-BCFA-4189-92D9-B716D6ABB2DA}">
      <dgm:prSet/>
      <dgm:spPr/>
      <dgm:t>
        <a:bodyPr/>
        <a:lstStyle/>
        <a:p>
          <a:endParaRPr lang="fi-FI"/>
        </a:p>
      </dgm:t>
    </dgm:pt>
    <dgm:pt modelId="{8DC92EF6-FF2E-424B-A696-7C1192CF18E0}">
      <dgm:prSet phldrT="[Teksti]"/>
      <dgm:spPr/>
      <dgm:t>
        <a:bodyPr/>
        <a:lstStyle/>
        <a:p>
          <a:r>
            <a:rPr lang="fi-FI" dirty="0"/>
            <a:t>BALANCE &amp; </a:t>
          </a:r>
          <a:r>
            <a:rPr lang="fi-FI" dirty="0" err="1"/>
            <a:t>Body</a:t>
          </a:r>
          <a:r>
            <a:rPr lang="fi-FI" dirty="0"/>
            <a:t> Control</a:t>
          </a:r>
        </a:p>
      </dgm:t>
    </dgm:pt>
    <dgm:pt modelId="{86E3D5D4-30EC-42D0-B6C8-3D2C18A2BC59}" type="sibTrans" cxnId="{85B1C8A7-A06C-4A9B-87D5-9A027D708EB3}">
      <dgm:prSet/>
      <dgm:spPr/>
      <dgm:t>
        <a:bodyPr/>
        <a:lstStyle/>
        <a:p>
          <a:endParaRPr lang="fi-FI"/>
        </a:p>
      </dgm:t>
    </dgm:pt>
    <dgm:pt modelId="{04D35FAE-74A9-48C5-AEC2-A61692B98083}" type="parTrans" cxnId="{85B1C8A7-A06C-4A9B-87D5-9A027D708EB3}">
      <dgm:prSet/>
      <dgm:spPr/>
      <dgm:t>
        <a:bodyPr/>
        <a:lstStyle/>
        <a:p>
          <a:endParaRPr lang="fi-FI"/>
        </a:p>
      </dgm:t>
    </dgm:pt>
    <dgm:pt modelId="{51F5E736-79DB-4FE9-92C8-EC26E9C5B298}">
      <dgm:prSet phldrT="[Teksti]" custT="1"/>
      <dgm:spPr/>
      <dgm:t>
        <a:bodyPr/>
        <a:lstStyle/>
        <a:p>
          <a:r>
            <a:rPr lang="fi-FI" sz="1200" dirty="0"/>
            <a:t>VESTIBULAR </a:t>
          </a:r>
        </a:p>
      </dgm:t>
    </dgm:pt>
    <dgm:pt modelId="{C4565F68-F7F1-445D-A887-9BFF62E58846}" type="parTrans" cxnId="{685FD5C4-AA4C-4048-BAF9-508684D9F551}">
      <dgm:prSet/>
      <dgm:spPr/>
      <dgm:t>
        <a:bodyPr/>
        <a:lstStyle/>
        <a:p>
          <a:endParaRPr lang="fi-FI"/>
        </a:p>
      </dgm:t>
    </dgm:pt>
    <dgm:pt modelId="{0E281392-D277-463D-8321-87F06AAC6DAA}" type="sibTrans" cxnId="{685FD5C4-AA4C-4048-BAF9-508684D9F551}">
      <dgm:prSet/>
      <dgm:spPr/>
      <dgm:t>
        <a:bodyPr/>
        <a:lstStyle/>
        <a:p>
          <a:endParaRPr lang="fi-FI"/>
        </a:p>
      </dgm:t>
    </dgm:pt>
    <dgm:pt modelId="{2938BE3A-97D1-4ED7-815A-9790A64AD058}" type="pres">
      <dgm:prSet presAssocID="{C3DB719C-98B9-475A-99C1-1F1739D0FF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1AD937-C289-4334-86A3-97852991F6F1}" type="pres">
      <dgm:prSet presAssocID="{8DC92EF6-FF2E-424B-A696-7C1192CF18E0}" presName="centerShape" presStyleLbl="node0" presStyleIdx="0" presStyleCnt="1" custScaleY="72068" custLinFactNeighborX="-2566" custLinFactNeighborY="-4249"/>
      <dgm:spPr/>
    </dgm:pt>
    <dgm:pt modelId="{AAAA61A5-F200-457A-B06D-9F32C6686678}" type="pres">
      <dgm:prSet presAssocID="{52CB8E92-F249-44B6-AE86-B3B8DD39676A}" presName="node" presStyleLbl="node1" presStyleIdx="0" presStyleCnt="10" custScaleX="151480" custScaleY="99845">
        <dgm:presLayoutVars>
          <dgm:bulletEnabled val="1"/>
        </dgm:presLayoutVars>
      </dgm:prSet>
      <dgm:spPr/>
    </dgm:pt>
    <dgm:pt modelId="{F082E231-2F03-4EDE-BC93-D6E2149DE5C3}" type="pres">
      <dgm:prSet presAssocID="{52CB8E92-F249-44B6-AE86-B3B8DD39676A}" presName="dummy" presStyleCnt="0"/>
      <dgm:spPr/>
    </dgm:pt>
    <dgm:pt modelId="{0F9FB81C-EA37-4B79-87F3-A656CB4B5559}" type="pres">
      <dgm:prSet presAssocID="{EC11D307-E3E0-4ACF-8E15-986D7FA85830}" presName="sibTrans" presStyleLbl="sibTrans2D1" presStyleIdx="0" presStyleCnt="10"/>
      <dgm:spPr/>
    </dgm:pt>
    <dgm:pt modelId="{1F3BDF96-0451-40E5-8820-3209E5A65F5C}" type="pres">
      <dgm:prSet presAssocID="{51F5E736-79DB-4FE9-92C8-EC26E9C5B298}" presName="node" presStyleLbl="node1" presStyleIdx="1" presStyleCnt="10" custScaleX="161283">
        <dgm:presLayoutVars>
          <dgm:bulletEnabled val="1"/>
        </dgm:presLayoutVars>
      </dgm:prSet>
      <dgm:spPr/>
    </dgm:pt>
    <dgm:pt modelId="{9A0F53A2-3238-4EE1-B6CA-29B46D9D3672}" type="pres">
      <dgm:prSet presAssocID="{51F5E736-79DB-4FE9-92C8-EC26E9C5B298}" presName="dummy" presStyleCnt="0"/>
      <dgm:spPr/>
    </dgm:pt>
    <dgm:pt modelId="{BA4E8DF9-1E34-4453-A74D-B48EAF938860}" type="pres">
      <dgm:prSet presAssocID="{0E281392-D277-463D-8321-87F06AAC6DAA}" presName="sibTrans" presStyleLbl="sibTrans2D1" presStyleIdx="1" presStyleCnt="10"/>
      <dgm:spPr/>
    </dgm:pt>
    <dgm:pt modelId="{05C43F34-59C7-4BED-8A0F-C0630A261B84}" type="pres">
      <dgm:prSet presAssocID="{3870DDC4-38B4-4FCB-A8A7-4E48D8DD2B9E}" presName="node" presStyleLbl="node1" presStyleIdx="2" presStyleCnt="10" custScaleX="112440">
        <dgm:presLayoutVars>
          <dgm:bulletEnabled val="1"/>
        </dgm:presLayoutVars>
      </dgm:prSet>
      <dgm:spPr/>
    </dgm:pt>
    <dgm:pt modelId="{E2DC649F-8A61-4DD9-ADDE-137196F787A2}" type="pres">
      <dgm:prSet presAssocID="{3870DDC4-38B4-4FCB-A8A7-4E48D8DD2B9E}" presName="dummy" presStyleCnt="0"/>
      <dgm:spPr/>
    </dgm:pt>
    <dgm:pt modelId="{ECDC7C80-F41E-45AB-B78B-4FCA6BA896BD}" type="pres">
      <dgm:prSet presAssocID="{2EF96C23-74F0-4732-B2EE-054CAC601793}" presName="sibTrans" presStyleLbl="sibTrans2D1" presStyleIdx="2" presStyleCnt="10"/>
      <dgm:spPr/>
    </dgm:pt>
    <dgm:pt modelId="{F25B6950-2A82-4688-AE73-A708D97D119D}" type="pres">
      <dgm:prSet presAssocID="{27CA5CDD-B2F4-457E-88F9-D2CD11FC76BD}" presName="node" presStyleLbl="node1" presStyleIdx="3" presStyleCnt="10" custScaleX="136990" custScaleY="90685">
        <dgm:presLayoutVars>
          <dgm:bulletEnabled val="1"/>
        </dgm:presLayoutVars>
      </dgm:prSet>
      <dgm:spPr/>
    </dgm:pt>
    <dgm:pt modelId="{75F8589E-4386-40D4-A6C7-01BB217FE722}" type="pres">
      <dgm:prSet presAssocID="{27CA5CDD-B2F4-457E-88F9-D2CD11FC76BD}" presName="dummy" presStyleCnt="0"/>
      <dgm:spPr/>
    </dgm:pt>
    <dgm:pt modelId="{A890A7FB-1255-45E4-B622-8C7F437B4DC3}" type="pres">
      <dgm:prSet presAssocID="{F061BFB0-25BA-40CB-A2EF-9D1B36546D25}" presName="sibTrans" presStyleLbl="sibTrans2D1" presStyleIdx="3" presStyleCnt="10"/>
      <dgm:spPr/>
    </dgm:pt>
    <dgm:pt modelId="{26BE127D-9C83-4556-865A-2735F9CCC31D}" type="pres">
      <dgm:prSet presAssocID="{2E069B02-E7CD-41A6-B6AE-3C64C5CBEBD0}" presName="node" presStyleLbl="node1" presStyleIdx="4" presStyleCnt="10" custScaleX="126911">
        <dgm:presLayoutVars>
          <dgm:bulletEnabled val="1"/>
        </dgm:presLayoutVars>
      </dgm:prSet>
      <dgm:spPr/>
    </dgm:pt>
    <dgm:pt modelId="{D39ED68D-09FA-4DCB-8F9A-DA13EB06D089}" type="pres">
      <dgm:prSet presAssocID="{2E069B02-E7CD-41A6-B6AE-3C64C5CBEBD0}" presName="dummy" presStyleCnt="0"/>
      <dgm:spPr/>
    </dgm:pt>
    <dgm:pt modelId="{AF478E7A-4477-4645-BBB1-8E12688E78A5}" type="pres">
      <dgm:prSet presAssocID="{3EA583B0-EB25-44C7-85EC-4E9EC0AF73AB}" presName="sibTrans" presStyleLbl="sibTrans2D1" presStyleIdx="4" presStyleCnt="10"/>
      <dgm:spPr/>
    </dgm:pt>
    <dgm:pt modelId="{9FD0EE1E-CE79-4AEB-8A95-4176ADFEA7DA}" type="pres">
      <dgm:prSet presAssocID="{77F03823-D300-4521-AB05-8F12CBB08755}" presName="node" presStyleLbl="node1" presStyleIdx="5" presStyleCnt="10" custScaleX="120492">
        <dgm:presLayoutVars>
          <dgm:bulletEnabled val="1"/>
        </dgm:presLayoutVars>
      </dgm:prSet>
      <dgm:spPr/>
    </dgm:pt>
    <dgm:pt modelId="{DB5CBEF4-8E78-4FF7-9FC6-1CE4AF357112}" type="pres">
      <dgm:prSet presAssocID="{77F03823-D300-4521-AB05-8F12CBB08755}" presName="dummy" presStyleCnt="0"/>
      <dgm:spPr/>
    </dgm:pt>
    <dgm:pt modelId="{EA7378BF-3D66-4A68-88F8-14D9BD76D47C}" type="pres">
      <dgm:prSet presAssocID="{6BCF173C-9489-43A6-B5C6-1580CD8B52E1}" presName="sibTrans" presStyleLbl="sibTrans2D1" presStyleIdx="5" presStyleCnt="10"/>
      <dgm:spPr/>
    </dgm:pt>
    <dgm:pt modelId="{6A67015C-FDB8-43AB-9F29-0FB4E31D775F}" type="pres">
      <dgm:prSet presAssocID="{3D628A28-C376-466C-85EB-C84A3571EB5A}" presName="node" presStyleLbl="node1" presStyleIdx="6" presStyleCnt="10">
        <dgm:presLayoutVars>
          <dgm:bulletEnabled val="1"/>
        </dgm:presLayoutVars>
      </dgm:prSet>
      <dgm:spPr/>
    </dgm:pt>
    <dgm:pt modelId="{99E53D79-00E7-46A8-881E-99123356C19B}" type="pres">
      <dgm:prSet presAssocID="{3D628A28-C376-466C-85EB-C84A3571EB5A}" presName="dummy" presStyleCnt="0"/>
      <dgm:spPr/>
    </dgm:pt>
    <dgm:pt modelId="{B73C0DEC-CC35-45A9-A1D1-F22839E02644}" type="pres">
      <dgm:prSet presAssocID="{472B8EF9-3161-4259-B4F2-CC9ADF34CBC9}" presName="sibTrans" presStyleLbl="sibTrans2D1" presStyleIdx="6" presStyleCnt="10"/>
      <dgm:spPr/>
    </dgm:pt>
    <dgm:pt modelId="{5015F618-45F9-4CF2-B581-17F4C5024A23}" type="pres">
      <dgm:prSet presAssocID="{7E2D2611-232D-4C87-8166-1A7D7BE053EB}" presName="node" presStyleLbl="node1" presStyleIdx="7" presStyleCnt="10" custScaleX="128360">
        <dgm:presLayoutVars>
          <dgm:bulletEnabled val="1"/>
        </dgm:presLayoutVars>
      </dgm:prSet>
      <dgm:spPr/>
    </dgm:pt>
    <dgm:pt modelId="{F99ECE37-18B7-442B-8AA2-CECEC69184CF}" type="pres">
      <dgm:prSet presAssocID="{7E2D2611-232D-4C87-8166-1A7D7BE053EB}" presName="dummy" presStyleCnt="0"/>
      <dgm:spPr/>
    </dgm:pt>
    <dgm:pt modelId="{9CF1DD7E-BADB-4DB4-9BCD-60FC50E98D92}" type="pres">
      <dgm:prSet presAssocID="{2FDF6DBA-B242-4B2D-859E-8F3FDCF3C7C7}" presName="sibTrans" presStyleLbl="sibTrans2D1" presStyleIdx="7" presStyleCnt="10"/>
      <dgm:spPr/>
    </dgm:pt>
    <dgm:pt modelId="{FC282AC8-D2FE-4FF0-8562-3BC35149A1F3}" type="pres">
      <dgm:prSet presAssocID="{6F38F8A1-A446-4658-849B-BBB5AB283FF3}" presName="node" presStyleLbl="node1" presStyleIdx="8" presStyleCnt="10">
        <dgm:presLayoutVars>
          <dgm:bulletEnabled val="1"/>
        </dgm:presLayoutVars>
      </dgm:prSet>
      <dgm:spPr/>
    </dgm:pt>
    <dgm:pt modelId="{9DBEE92C-D962-4CEE-A3B7-9BB43AB7E9A9}" type="pres">
      <dgm:prSet presAssocID="{6F38F8A1-A446-4658-849B-BBB5AB283FF3}" presName="dummy" presStyleCnt="0"/>
      <dgm:spPr/>
    </dgm:pt>
    <dgm:pt modelId="{F1BDAA28-8364-443C-831D-F7CACD36EEA8}" type="pres">
      <dgm:prSet presAssocID="{27C810D9-1DB7-47D5-8A95-F61A56410137}" presName="sibTrans" presStyleLbl="sibTrans2D1" presStyleIdx="8" presStyleCnt="10"/>
      <dgm:spPr/>
    </dgm:pt>
    <dgm:pt modelId="{289E60DD-F658-48BB-8218-A8213A138251}" type="pres">
      <dgm:prSet presAssocID="{1E657745-4FFE-45D2-BCDF-65F413CC2114}" presName="node" presStyleLbl="node1" presStyleIdx="9" presStyleCnt="10" custScaleX="126534">
        <dgm:presLayoutVars>
          <dgm:bulletEnabled val="1"/>
        </dgm:presLayoutVars>
      </dgm:prSet>
      <dgm:spPr/>
    </dgm:pt>
    <dgm:pt modelId="{4CFDD518-A5B1-4483-808D-B930317D3E37}" type="pres">
      <dgm:prSet presAssocID="{1E657745-4FFE-45D2-BCDF-65F413CC2114}" presName="dummy" presStyleCnt="0"/>
      <dgm:spPr/>
    </dgm:pt>
    <dgm:pt modelId="{E6D5F6DF-579F-43CA-9C86-5ECA3F1AB5A2}" type="pres">
      <dgm:prSet presAssocID="{9D9F5186-F800-451B-87A1-F25F6A4B53B5}" presName="sibTrans" presStyleLbl="sibTrans2D1" presStyleIdx="9" presStyleCnt="10"/>
      <dgm:spPr/>
    </dgm:pt>
  </dgm:ptLst>
  <dgm:cxnLst>
    <dgm:cxn modelId="{E9717E08-6D3D-4089-ADA9-4114BEDC0714}" type="presOf" srcId="{3D628A28-C376-466C-85EB-C84A3571EB5A}" destId="{6A67015C-FDB8-43AB-9F29-0FB4E31D775F}" srcOrd="0" destOrd="0" presId="urn:microsoft.com/office/officeart/2005/8/layout/radial6"/>
    <dgm:cxn modelId="{F7682C11-2964-42DD-9AC8-2CCA9FD442E7}" type="presOf" srcId="{C3DB719C-98B9-475A-99C1-1F1739D0FFD7}" destId="{2938BE3A-97D1-4ED7-815A-9790A64AD058}" srcOrd="0" destOrd="0" presId="urn:microsoft.com/office/officeart/2005/8/layout/radial6"/>
    <dgm:cxn modelId="{1618BF1E-70BB-4B45-94AC-116397484D4D}" srcId="{8DC92EF6-FF2E-424B-A696-7C1192CF18E0}" destId="{2E069B02-E7CD-41A6-B6AE-3C64C5CBEBD0}" srcOrd="4" destOrd="0" parTransId="{7A59F3F0-E438-424F-B932-557C662BAC90}" sibTransId="{3EA583B0-EB25-44C7-85EC-4E9EC0AF73AB}"/>
    <dgm:cxn modelId="{C650892E-32A4-459B-8597-86D834D93782}" type="presOf" srcId="{6F38F8A1-A446-4658-849B-BBB5AB283FF3}" destId="{FC282AC8-D2FE-4FF0-8562-3BC35149A1F3}" srcOrd="0" destOrd="0" presId="urn:microsoft.com/office/officeart/2005/8/layout/radial6"/>
    <dgm:cxn modelId="{359FAA3F-2C19-48A7-9C81-A4497BA1166C}" type="presOf" srcId="{2FDF6DBA-B242-4B2D-859E-8F3FDCF3C7C7}" destId="{9CF1DD7E-BADB-4DB4-9BCD-60FC50E98D92}" srcOrd="0" destOrd="0" presId="urn:microsoft.com/office/officeart/2005/8/layout/radial6"/>
    <dgm:cxn modelId="{999AA240-4A98-452C-81C6-06C81EDEA45F}" srcId="{8DC92EF6-FF2E-424B-A696-7C1192CF18E0}" destId="{3D628A28-C376-466C-85EB-C84A3571EB5A}" srcOrd="6" destOrd="0" parTransId="{708CBD05-C570-4649-9C89-D796709013B7}" sibTransId="{472B8EF9-3161-4259-B4F2-CC9ADF34CBC9}"/>
    <dgm:cxn modelId="{AEEF5261-F249-4912-8794-B62A973754FD}" type="presOf" srcId="{9D9F5186-F800-451B-87A1-F25F6A4B53B5}" destId="{E6D5F6DF-579F-43CA-9C86-5ECA3F1AB5A2}" srcOrd="0" destOrd="0" presId="urn:microsoft.com/office/officeart/2005/8/layout/radial6"/>
    <dgm:cxn modelId="{C024CD41-2160-48DE-8029-A180617B3D25}" type="presOf" srcId="{F061BFB0-25BA-40CB-A2EF-9D1B36546D25}" destId="{A890A7FB-1255-45E4-B622-8C7F437B4DC3}" srcOrd="0" destOrd="0" presId="urn:microsoft.com/office/officeart/2005/8/layout/radial6"/>
    <dgm:cxn modelId="{9BD39C65-54C8-4710-9CC9-B3814DC631C2}" type="presOf" srcId="{27C810D9-1DB7-47D5-8A95-F61A56410137}" destId="{F1BDAA28-8364-443C-831D-F7CACD36EEA8}" srcOrd="0" destOrd="0" presId="urn:microsoft.com/office/officeart/2005/8/layout/radial6"/>
    <dgm:cxn modelId="{88312767-96D9-405B-B800-67E32EBA6A84}" srcId="{8DC92EF6-FF2E-424B-A696-7C1192CF18E0}" destId="{27CA5CDD-B2F4-457E-88F9-D2CD11FC76BD}" srcOrd="3" destOrd="0" parTransId="{5C422F8D-2D8F-4573-AB01-CB14B2B0131D}" sibTransId="{F061BFB0-25BA-40CB-A2EF-9D1B36546D25}"/>
    <dgm:cxn modelId="{A8780969-0DC6-4E3B-8453-E50304112CC8}" type="presOf" srcId="{8DC92EF6-FF2E-424B-A696-7C1192CF18E0}" destId="{361AD937-C289-4334-86A3-97852991F6F1}" srcOrd="0" destOrd="0" presId="urn:microsoft.com/office/officeart/2005/8/layout/radial6"/>
    <dgm:cxn modelId="{D45BA151-2D43-4ED9-B956-DAB3FDF7B813}" srcId="{8DC92EF6-FF2E-424B-A696-7C1192CF18E0}" destId="{6F38F8A1-A446-4658-849B-BBB5AB283FF3}" srcOrd="8" destOrd="0" parTransId="{5B1ADB09-B631-4F35-A296-43C144195559}" sibTransId="{27C810D9-1DB7-47D5-8A95-F61A56410137}"/>
    <dgm:cxn modelId="{B53CBE53-CE9E-4E2E-831B-267A0FA96E45}" srcId="{8DC92EF6-FF2E-424B-A696-7C1192CF18E0}" destId="{3870DDC4-38B4-4FCB-A8A7-4E48D8DD2B9E}" srcOrd="2" destOrd="0" parTransId="{28DD15FD-3CBD-4DAB-B9C1-1CFE8D52AAD0}" sibTransId="{2EF96C23-74F0-4732-B2EE-054CAC601793}"/>
    <dgm:cxn modelId="{11A9FE59-0E55-40AB-AADB-55C33265809E}" type="presOf" srcId="{0E281392-D277-463D-8321-87F06AAC6DAA}" destId="{BA4E8DF9-1E34-4453-A74D-B48EAF938860}" srcOrd="0" destOrd="0" presId="urn:microsoft.com/office/officeart/2005/8/layout/radial6"/>
    <dgm:cxn modelId="{3AC6727E-5CC4-4D05-BBD6-B0BA9F49A2DF}" type="presOf" srcId="{77F03823-D300-4521-AB05-8F12CBB08755}" destId="{9FD0EE1E-CE79-4AEB-8A95-4176ADFEA7DA}" srcOrd="0" destOrd="0" presId="urn:microsoft.com/office/officeart/2005/8/layout/radial6"/>
    <dgm:cxn modelId="{59B3D77E-8636-474D-B05C-E81C59B75407}" type="presOf" srcId="{3EA583B0-EB25-44C7-85EC-4E9EC0AF73AB}" destId="{AF478E7A-4477-4645-BBB1-8E12688E78A5}" srcOrd="0" destOrd="0" presId="urn:microsoft.com/office/officeart/2005/8/layout/radial6"/>
    <dgm:cxn modelId="{15A7CC92-C762-4F0D-A2AF-39F2473D6CD1}" type="presOf" srcId="{472B8EF9-3161-4259-B4F2-CC9ADF34CBC9}" destId="{B73C0DEC-CC35-45A9-A1D1-F22839E02644}" srcOrd="0" destOrd="0" presId="urn:microsoft.com/office/officeart/2005/8/layout/radial6"/>
    <dgm:cxn modelId="{EAF5C493-249E-4649-B1A7-34090475FD1E}" type="presOf" srcId="{3870DDC4-38B4-4FCB-A8A7-4E48D8DD2B9E}" destId="{05C43F34-59C7-4BED-8A0F-C0630A261B84}" srcOrd="0" destOrd="0" presId="urn:microsoft.com/office/officeart/2005/8/layout/radial6"/>
    <dgm:cxn modelId="{31C5B099-05EC-4FB7-B370-B767886CBF53}" type="presOf" srcId="{52CB8E92-F249-44B6-AE86-B3B8DD39676A}" destId="{AAAA61A5-F200-457A-B06D-9F32C6686678}" srcOrd="0" destOrd="0" presId="urn:microsoft.com/office/officeart/2005/8/layout/radial6"/>
    <dgm:cxn modelId="{723D009A-ADE2-477F-A2E7-8B0ADAE9F092}" srcId="{8DC92EF6-FF2E-424B-A696-7C1192CF18E0}" destId="{77F03823-D300-4521-AB05-8F12CBB08755}" srcOrd="5" destOrd="0" parTransId="{518A02C1-0AEC-4276-A8AE-DA60E43455A8}" sibTransId="{6BCF173C-9489-43A6-B5C6-1580CD8B52E1}"/>
    <dgm:cxn modelId="{85B1C8A7-A06C-4A9B-87D5-9A027D708EB3}" srcId="{C3DB719C-98B9-475A-99C1-1F1739D0FFD7}" destId="{8DC92EF6-FF2E-424B-A696-7C1192CF18E0}" srcOrd="0" destOrd="0" parTransId="{04D35FAE-74A9-48C5-AEC2-A61692B98083}" sibTransId="{86E3D5D4-30EC-42D0-B6C8-3D2C18A2BC59}"/>
    <dgm:cxn modelId="{993A4DAE-9DCA-4A17-AE3A-0603AB810C84}" type="presOf" srcId="{51F5E736-79DB-4FE9-92C8-EC26E9C5B298}" destId="{1F3BDF96-0451-40E5-8820-3209E5A65F5C}" srcOrd="0" destOrd="0" presId="urn:microsoft.com/office/officeart/2005/8/layout/radial6"/>
    <dgm:cxn modelId="{29C2D1C1-9258-4A0F-8937-D788528E554C}" type="presOf" srcId="{6BCF173C-9489-43A6-B5C6-1580CD8B52E1}" destId="{EA7378BF-3D66-4A68-88F8-14D9BD76D47C}" srcOrd="0" destOrd="0" presId="urn:microsoft.com/office/officeart/2005/8/layout/radial6"/>
    <dgm:cxn modelId="{CF0B49C3-975B-4871-95E7-ECB475E3DECB}" type="presOf" srcId="{2E069B02-E7CD-41A6-B6AE-3C64C5CBEBD0}" destId="{26BE127D-9C83-4556-865A-2735F9CCC31D}" srcOrd="0" destOrd="0" presId="urn:microsoft.com/office/officeart/2005/8/layout/radial6"/>
    <dgm:cxn modelId="{685FD5C4-AA4C-4048-BAF9-508684D9F551}" srcId="{8DC92EF6-FF2E-424B-A696-7C1192CF18E0}" destId="{51F5E736-79DB-4FE9-92C8-EC26E9C5B298}" srcOrd="1" destOrd="0" parTransId="{C4565F68-F7F1-445D-A887-9BFF62E58846}" sibTransId="{0E281392-D277-463D-8321-87F06AAC6DAA}"/>
    <dgm:cxn modelId="{C624C9CC-BCFA-4189-92D9-B716D6ABB2DA}" srcId="{8DC92EF6-FF2E-424B-A696-7C1192CF18E0}" destId="{1E657745-4FFE-45D2-BCDF-65F413CC2114}" srcOrd="9" destOrd="0" parTransId="{403AC3C1-E6D5-4FCF-A3D3-EA51A150C6E2}" sibTransId="{9D9F5186-F800-451B-87A1-F25F6A4B53B5}"/>
    <dgm:cxn modelId="{924783D1-08F1-4AA7-8A25-31C7A864DDF9}" type="presOf" srcId="{7E2D2611-232D-4C87-8166-1A7D7BE053EB}" destId="{5015F618-45F9-4CF2-B581-17F4C5024A23}" srcOrd="0" destOrd="0" presId="urn:microsoft.com/office/officeart/2005/8/layout/radial6"/>
    <dgm:cxn modelId="{8B5D87D6-B078-497C-96F5-52877A336AD0}" srcId="{8DC92EF6-FF2E-424B-A696-7C1192CF18E0}" destId="{7E2D2611-232D-4C87-8166-1A7D7BE053EB}" srcOrd="7" destOrd="0" parTransId="{A5DEC36A-05BA-4AA5-90EE-0CE4A80BCADE}" sibTransId="{2FDF6DBA-B242-4B2D-859E-8F3FDCF3C7C7}"/>
    <dgm:cxn modelId="{966B06D8-7674-4C0E-9C5A-ED8BCDDAADD5}" type="presOf" srcId="{EC11D307-E3E0-4ACF-8E15-986D7FA85830}" destId="{0F9FB81C-EA37-4B79-87F3-A656CB4B5559}" srcOrd="0" destOrd="0" presId="urn:microsoft.com/office/officeart/2005/8/layout/radial6"/>
    <dgm:cxn modelId="{157405DE-19F1-4F80-A465-DF1B42D60C37}" type="presOf" srcId="{1E657745-4FFE-45D2-BCDF-65F413CC2114}" destId="{289E60DD-F658-48BB-8218-A8213A138251}" srcOrd="0" destOrd="0" presId="urn:microsoft.com/office/officeart/2005/8/layout/radial6"/>
    <dgm:cxn modelId="{3B4832E3-0A22-47D4-807F-F34486B00097}" type="presOf" srcId="{27CA5CDD-B2F4-457E-88F9-D2CD11FC76BD}" destId="{F25B6950-2A82-4688-AE73-A708D97D119D}" srcOrd="0" destOrd="0" presId="urn:microsoft.com/office/officeart/2005/8/layout/radial6"/>
    <dgm:cxn modelId="{7789BBE9-77B9-4A61-9E4E-ED1C6E085FDB}" srcId="{8DC92EF6-FF2E-424B-A696-7C1192CF18E0}" destId="{52CB8E92-F249-44B6-AE86-B3B8DD39676A}" srcOrd="0" destOrd="0" parTransId="{8D60C20B-8AE8-47A7-932D-106F54764859}" sibTransId="{EC11D307-E3E0-4ACF-8E15-986D7FA85830}"/>
    <dgm:cxn modelId="{E96D6AF8-7283-48D0-BD5D-CB5FB0AAE6D5}" type="presOf" srcId="{2EF96C23-74F0-4732-B2EE-054CAC601793}" destId="{ECDC7C80-F41E-45AB-B78B-4FCA6BA896BD}" srcOrd="0" destOrd="0" presId="urn:microsoft.com/office/officeart/2005/8/layout/radial6"/>
    <dgm:cxn modelId="{0CA0FB2C-69CF-4698-B559-ACE262BE76AB}" type="presParOf" srcId="{2938BE3A-97D1-4ED7-815A-9790A64AD058}" destId="{361AD937-C289-4334-86A3-97852991F6F1}" srcOrd="0" destOrd="0" presId="urn:microsoft.com/office/officeart/2005/8/layout/radial6"/>
    <dgm:cxn modelId="{0EC8AF40-4D5D-488C-B65B-6AFD043BFB01}" type="presParOf" srcId="{2938BE3A-97D1-4ED7-815A-9790A64AD058}" destId="{AAAA61A5-F200-457A-B06D-9F32C6686678}" srcOrd="1" destOrd="0" presId="urn:microsoft.com/office/officeart/2005/8/layout/radial6"/>
    <dgm:cxn modelId="{52D9E361-39A8-4B4F-B3D5-EC22B8F8733F}" type="presParOf" srcId="{2938BE3A-97D1-4ED7-815A-9790A64AD058}" destId="{F082E231-2F03-4EDE-BC93-D6E2149DE5C3}" srcOrd="2" destOrd="0" presId="urn:microsoft.com/office/officeart/2005/8/layout/radial6"/>
    <dgm:cxn modelId="{29DC6E5F-7372-469B-BA78-0137861A1EFC}" type="presParOf" srcId="{2938BE3A-97D1-4ED7-815A-9790A64AD058}" destId="{0F9FB81C-EA37-4B79-87F3-A656CB4B5559}" srcOrd="3" destOrd="0" presId="urn:microsoft.com/office/officeart/2005/8/layout/radial6"/>
    <dgm:cxn modelId="{C454A217-24FB-4E6F-B0D5-3078720F6570}" type="presParOf" srcId="{2938BE3A-97D1-4ED7-815A-9790A64AD058}" destId="{1F3BDF96-0451-40E5-8820-3209E5A65F5C}" srcOrd="4" destOrd="0" presId="urn:microsoft.com/office/officeart/2005/8/layout/radial6"/>
    <dgm:cxn modelId="{AAADD123-79DE-4DE3-B8AA-AFD1F0914C97}" type="presParOf" srcId="{2938BE3A-97D1-4ED7-815A-9790A64AD058}" destId="{9A0F53A2-3238-4EE1-B6CA-29B46D9D3672}" srcOrd="5" destOrd="0" presId="urn:microsoft.com/office/officeart/2005/8/layout/radial6"/>
    <dgm:cxn modelId="{02655D18-1453-46CC-BD26-BE85FB447843}" type="presParOf" srcId="{2938BE3A-97D1-4ED7-815A-9790A64AD058}" destId="{BA4E8DF9-1E34-4453-A74D-B48EAF938860}" srcOrd="6" destOrd="0" presId="urn:microsoft.com/office/officeart/2005/8/layout/radial6"/>
    <dgm:cxn modelId="{21DAC4DC-1573-4E77-9796-537A5167974A}" type="presParOf" srcId="{2938BE3A-97D1-4ED7-815A-9790A64AD058}" destId="{05C43F34-59C7-4BED-8A0F-C0630A261B84}" srcOrd="7" destOrd="0" presId="urn:microsoft.com/office/officeart/2005/8/layout/radial6"/>
    <dgm:cxn modelId="{6D0EE21A-7781-442A-9ADC-C6B29D49B0A4}" type="presParOf" srcId="{2938BE3A-97D1-4ED7-815A-9790A64AD058}" destId="{E2DC649F-8A61-4DD9-ADDE-137196F787A2}" srcOrd="8" destOrd="0" presId="urn:microsoft.com/office/officeart/2005/8/layout/radial6"/>
    <dgm:cxn modelId="{D89A2EAB-5B31-49CF-B1AD-93D563B290B5}" type="presParOf" srcId="{2938BE3A-97D1-4ED7-815A-9790A64AD058}" destId="{ECDC7C80-F41E-45AB-B78B-4FCA6BA896BD}" srcOrd="9" destOrd="0" presId="urn:microsoft.com/office/officeart/2005/8/layout/radial6"/>
    <dgm:cxn modelId="{716497F0-8C59-4A14-87FC-20D43CDCA646}" type="presParOf" srcId="{2938BE3A-97D1-4ED7-815A-9790A64AD058}" destId="{F25B6950-2A82-4688-AE73-A708D97D119D}" srcOrd="10" destOrd="0" presId="urn:microsoft.com/office/officeart/2005/8/layout/radial6"/>
    <dgm:cxn modelId="{0E55EBC0-0710-4C38-85CD-3D6B2B5A81A0}" type="presParOf" srcId="{2938BE3A-97D1-4ED7-815A-9790A64AD058}" destId="{75F8589E-4386-40D4-A6C7-01BB217FE722}" srcOrd="11" destOrd="0" presId="urn:microsoft.com/office/officeart/2005/8/layout/radial6"/>
    <dgm:cxn modelId="{6127C637-C60A-4B13-B69E-1428A57626B4}" type="presParOf" srcId="{2938BE3A-97D1-4ED7-815A-9790A64AD058}" destId="{A890A7FB-1255-45E4-B622-8C7F437B4DC3}" srcOrd="12" destOrd="0" presId="urn:microsoft.com/office/officeart/2005/8/layout/radial6"/>
    <dgm:cxn modelId="{99D284B9-FC47-4F4F-B4E0-8EB832E90D6C}" type="presParOf" srcId="{2938BE3A-97D1-4ED7-815A-9790A64AD058}" destId="{26BE127D-9C83-4556-865A-2735F9CCC31D}" srcOrd="13" destOrd="0" presId="urn:microsoft.com/office/officeart/2005/8/layout/radial6"/>
    <dgm:cxn modelId="{1AA58FA2-1EED-44B0-AD9B-095DA6003CCF}" type="presParOf" srcId="{2938BE3A-97D1-4ED7-815A-9790A64AD058}" destId="{D39ED68D-09FA-4DCB-8F9A-DA13EB06D089}" srcOrd="14" destOrd="0" presId="urn:microsoft.com/office/officeart/2005/8/layout/radial6"/>
    <dgm:cxn modelId="{85EE5DE9-89DD-4A8D-A1E9-C5E05C86CCF0}" type="presParOf" srcId="{2938BE3A-97D1-4ED7-815A-9790A64AD058}" destId="{AF478E7A-4477-4645-BBB1-8E12688E78A5}" srcOrd="15" destOrd="0" presId="urn:microsoft.com/office/officeart/2005/8/layout/radial6"/>
    <dgm:cxn modelId="{09B2ABE0-9AA1-4337-B993-5BB3B9425D04}" type="presParOf" srcId="{2938BE3A-97D1-4ED7-815A-9790A64AD058}" destId="{9FD0EE1E-CE79-4AEB-8A95-4176ADFEA7DA}" srcOrd="16" destOrd="0" presId="urn:microsoft.com/office/officeart/2005/8/layout/radial6"/>
    <dgm:cxn modelId="{0F3036E9-C7B2-403B-B8B1-A43388C7B451}" type="presParOf" srcId="{2938BE3A-97D1-4ED7-815A-9790A64AD058}" destId="{DB5CBEF4-8E78-4FF7-9FC6-1CE4AF357112}" srcOrd="17" destOrd="0" presId="urn:microsoft.com/office/officeart/2005/8/layout/radial6"/>
    <dgm:cxn modelId="{8E5653CF-2FCC-4870-97C5-0AFFFF3621B6}" type="presParOf" srcId="{2938BE3A-97D1-4ED7-815A-9790A64AD058}" destId="{EA7378BF-3D66-4A68-88F8-14D9BD76D47C}" srcOrd="18" destOrd="0" presId="urn:microsoft.com/office/officeart/2005/8/layout/radial6"/>
    <dgm:cxn modelId="{CC72E8C2-6573-49DA-BC7B-F9BDF44AEEE8}" type="presParOf" srcId="{2938BE3A-97D1-4ED7-815A-9790A64AD058}" destId="{6A67015C-FDB8-43AB-9F29-0FB4E31D775F}" srcOrd="19" destOrd="0" presId="urn:microsoft.com/office/officeart/2005/8/layout/radial6"/>
    <dgm:cxn modelId="{DD42D704-7EE0-4653-B797-BE2870280FAD}" type="presParOf" srcId="{2938BE3A-97D1-4ED7-815A-9790A64AD058}" destId="{99E53D79-00E7-46A8-881E-99123356C19B}" srcOrd="20" destOrd="0" presId="urn:microsoft.com/office/officeart/2005/8/layout/radial6"/>
    <dgm:cxn modelId="{C355CF15-48EC-4B9D-AF6A-E3DB7F3535A2}" type="presParOf" srcId="{2938BE3A-97D1-4ED7-815A-9790A64AD058}" destId="{B73C0DEC-CC35-45A9-A1D1-F22839E02644}" srcOrd="21" destOrd="0" presId="urn:microsoft.com/office/officeart/2005/8/layout/radial6"/>
    <dgm:cxn modelId="{07F11B7E-271C-48DE-9877-4E7F6C595908}" type="presParOf" srcId="{2938BE3A-97D1-4ED7-815A-9790A64AD058}" destId="{5015F618-45F9-4CF2-B581-17F4C5024A23}" srcOrd="22" destOrd="0" presId="urn:microsoft.com/office/officeart/2005/8/layout/radial6"/>
    <dgm:cxn modelId="{1EF88A0D-FDF6-42F6-9C6F-4B3DF5186DD4}" type="presParOf" srcId="{2938BE3A-97D1-4ED7-815A-9790A64AD058}" destId="{F99ECE37-18B7-442B-8AA2-CECEC69184CF}" srcOrd="23" destOrd="0" presId="urn:microsoft.com/office/officeart/2005/8/layout/radial6"/>
    <dgm:cxn modelId="{8B9B0D3D-6F80-4E08-8F47-5D1E671731F2}" type="presParOf" srcId="{2938BE3A-97D1-4ED7-815A-9790A64AD058}" destId="{9CF1DD7E-BADB-4DB4-9BCD-60FC50E98D92}" srcOrd="24" destOrd="0" presId="urn:microsoft.com/office/officeart/2005/8/layout/radial6"/>
    <dgm:cxn modelId="{333210DD-A804-459D-9817-B84A01EFC48B}" type="presParOf" srcId="{2938BE3A-97D1-4ED7-815A-9790A64AD058}" destId="{FC282AC8-D2FE-4FF0-8562-3BC35149A1F3}" srcOrd="25" destOrd="0" presId="urn:microsoft.com/office/officeart/2005/8/layout/radial6"/>
    <dgm:cxn modelId="{A3CCC06B-D248-4EE3-9AD9-5C80FF73AB5C}" type="presParOf" srcId="{2938BE3A-97D1-4ED7-815A-9790A64AD058}" destId="{9DBEE92C-D962-4CEE-A3B7-9BB43AB7E9A9}" srcOrd="26" destOrd="0" presId="urn:microsoft.com/office/officeart/2005/8/layout/radial6"/>
    <dgm:cxn modelId="{DBA73FAC-99E2-4CBA-B0C9-9B3E9F460FD0}" type="presParOf" srcId="{2938BE3A-97D1-4ED7-815A-9790A64AD058}" destId="{F1BDAA28-8364-443C-831D-F7CACD36EEA8}" srcOrd="27" destOrd="0" presId="urn:microsoft.com/office/officeart/2005/8/layout/radial6"/>
    <dgm:cxn modelId="{7A755F1C-94B5-47A1-BC2E-963BD9A37BB9}" type="presParOf" srcId="{2938BE3A-97D1-4ED7-815A-9790A64AD058}" destId="{289E60DD-F658-48BB-8218-A8213A138251}" srcOrd="28" destOrd="0" presId="urn:microsoft.com/office/officeart/2005/8/layout/radial6"/>
    <dgm:cxn modelId="{5AF72ED4-0A1C-4101-8ED3-96ECDE981840}" type="presParOf" srcId="{2938BE3A-97D1-4ED7-815A-9790A64AD058}" destId="{4CFDD518-A5B1-4483-808D-B930317D3E37}" srcOrd="29" destOrd="0" presId="urn:microsoft.com/office/officeart/2005/8/layout/radial6"/>
    <dgm:cxn modelId="{7909EC2B-E06E-498D-B2E1-561B1927C0F6}" type="presParOf" srcId="{2938BE3A-97D1-4ED7-815A-9790A64AD058}" destId="{E6D5F6DF-579F-43CA-9C86-5ECA3F1AB5A2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5F6DF-579F-43CA-9C86-5ECA3F1AB5A2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14040000"/>
            <a:gd name="adj2" fmla="val 1620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DAA28-8364-443C-831D-F7CACD36EEA8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11880000"/>
            <a:gd name="adj2" fmla="val 1404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1DD7E-BADB-4DB4-9BCD-60FC50E98D92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9720000"/>
            <a:gd name="adj2" fmla="val 1188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C0DEC-CC35-45A9-A1D1-F22839E02644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7560000"/>
            <a:gd name="adj2" fmla="val 972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378BF-3D66-4A68-88F8-14D9BD76D47C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5400000"/>
            <a:gd name="adj2" fmla="val 756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78E7A-4477-4645-BBB1-8E12688E78A5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3240000"/>
            <a:gd name="adj2" fmla="val 540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0A7FB-1255-45E4-B622-8C7F437B4DC3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1080000"/>
            <a:gd name="adj2" fmla="val 324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C7C80-F41E-45AB-B78B-4FCA6BA896BD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20520000"/>
            <a:gd name="adj2" fmla="val 108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E8DF9-1E34-4453-A74D-B48EAF938860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18360000"/>
            <a:gd name="adj2" fmla="val 2052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FB81C-EA37-4B79-87F3-A656CB4B5559}">
      <dsp:nvSpPr>
        <dsp:cNvPr id="0" name=""/>
        <dsp:cNvSpPr/>
      </dsp:nvSpPr>
      <dsp:spPr>
        <a:xfrm>
          <a:off x="1144581" y="521651"/>
          <a:ext cx="5834849" cy="5834849"/>
        </a:xfrm>
        <a:prstGeom prst="blockArc">
          <a:avLst>
            <a:gd name="adj1" fmla="val 16200000"/>
            <a:gd name="adj2" fmla="val 18360000"/>
            <a:gd name="adj3" fmla="val 27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AD937-C289-4334-86A3-97852991F6F1}">
      <dsp:nvSpPr>
        <dsp:cNvPr id="0" name=""/>
        <dsp:cNvSpPr/>
      </dsp:nvSpPr>
      <dsp:spPr>
        <a:xfrm>
          <a:off x="3115278" y="2618700"/>
          <a:ext cx="1598144" cy="1151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BALANCE &amp; </a:t>
          </a:r>
          <a:r>
            <a:rPr lang="fi-FI" sz="1600" kern="1200" dirty="0" err="1"/>
            <a:t>Body</a:t>
          </a:r>
          <a:r>
            <a:rPr lang="fi-FI" sz="1600" kern="1200" dirty="0"/>
            <a:t> Control</a:t>
          </a:r>
        </a:p>
      </dsp:txBody>
      <dsp:txXfrm>
        <a:off x="3349321" y="2787370"/>
        <a:ext cx="1130058" cy="814410"/>
      </dsp:txXfrm>
    </dsp:sp>
    <dsp:sp modelId="{AAAA61A5-F200-457A-B06D-9F32C6686678}">
      <dsp:nvSpPr>
        <dsp:cNvPr id="0" name=""/>
        <dsp:cNvSpPr/>
      </dsp:nvSpPr>
      <dsp:spPr>
        <a:xfrm>
          <a:off x="3214701" y="3441"/>
          <a:ext cx="1694608" cy="1116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THINKING &amp; PROCESSING</a:t>
          </a:r>
        </a:p>
      </dsp:txBody>
      <dsp:txXfrm>
        <a:off x="3462871" y="167017"/>
        <a:ext cx="1198268" cy="789815"/>
      </dsp:txXfrm>
    </dsp:sp>
    <dsp:sp modelId="{1F3BDF96-0451-40E5-8820-3209E5A65F5C}">
      <dsp:nvSpPr>
        <dsp:cNvPr id="0" name=""/>
        <dsp:cNvSpPr/>
      </dsp:nvSpPr>
      <dsp:spPr>
        <a:xfrm>
          <a:off x="4851015" y="552061"/>
          <a:ext cx="1804274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VESTIBULAR </a:t>
          </a:r>
        </a:p>
      </dsp:txBody>
      <dsp:txXfrm>
        <a:off x="5115245" y="715891"/>
        <a:ext cx="1275814" cy="791041"/>
      </dsp:txXfrm>
    </dsp:sp>
    <dsp:sp modelId="{05C43F34-59C7-4BED-8A0F-C0630A261B84}">
      <dsp:nvSpPr>
        <dsp:cNvPr id="0" name=""/>
        <dsp:cNvSpPr/>
      </dsp:nvSpPr>
      <dsp:spPr>
        <a:xfrm>
          <a:off x="6169406" y="1990637"/>
          <a:ext cx="1257867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REFLEXES</a:t>
          </a:r>
        </a:p>
      </dsp:txBody>
      <dsp:txXfrm>
        <a:off x="6353616" y="2154467"/>
        <a:ext cx="889447" cy="791041"/>
      </dsp:txXfrm>
    </dsp:sp>
    <dsp:sp modelId="{F25B6950-2A82-4688-AE73-A708D97D119D}">
      <dsp:nvSpPr>
        <dsp:cNvPr id="0" name=""/>
        <dsp:cNvSpPr/>
      </dsp:nvSpPr>
      <dsp:spPr>
        <a:xfrm>
          <a:off x="6032085" y="3820918"/>
          <a:ext cx="1532508" cy="1014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MOVEMENT</a:t>
          </a:r>
        </a:p>
      </dsp:txBody>
      <dsp:txXfrm>
        <a:off x="6256516" y="3969487"/>
        <a:ext cx="1083646" cy="717356"/>
      </dsp:txXfrm>
    </dsp:sp>
    <dsp:sp modelId="{26BE127D-9C83-4556-865A-2735F9CCC31D}">
      <dsp:nvSpPr>
        <dsp:cNvPr id="0" name=""/>
        <dsp:cNvSpPr/>
      </dsp:nvSpPr>
      <dsp:spPr>
        <a:xfrm>
          <a:off x="5043275" y="5207390"/>
          <a:ext cx="1419754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GRAVITY</a:t>
          </a:r>
        </a:p>
      </dsp:txBody>
      <dsp:txXfrm>
        <a:off x="5251193" y="5371220"/>
        <a:ext cx="1003918" cy="791041"/>
      </dsp:txXfrm>
    </dsp:sp>
    <dsp:sp modelId="{9FD0EE1E-CE79-4AEB-8A95-4176ADFEA7DA}">
      <dsp:nvSpPr>
        <dsp:cNvPr id="0" name=""/>
        <dsp:cNvSpPr/>
      </dsp:nvSpPr>
      <dsp:spPr>
        <a:xfrm>
          <a:off x="3388033" y="5756877"/>
          <a:ext cx="1347945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AUDITIVE</a:t>
          </a:r>
        </a:p>
      </dsp:txBody>
      <dsp:txXfrm>
        <a:off x="3585435" y="5920707"/>
        <a:ext cx="953141" cy="791041"/>
      </dsp:txXfrm>
    </dsp:sp>
    <dsp:sp modelId="{6A67015C-FDB8-43AB-9F29-0FB4E31D775F}">
      <dsp:nvSpPr>
        <dsp:cNvPr id="0" name=""/>
        <dsp:cNvSpPr/>
      </dsp:nvSpPr>
      <dsp:spPr>
        <a:xfrm>
          <a:off x="1811508" y="5207390"/>
          <a:ext cx="1118701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VISUAL</a:t>
          </a:r>
        </a:p>
      </dsp:txBody>
      <dsp:txXfrm>
        <a:off x="1975338" y="5371220"/>
        <a:ext cx="791041" cy="791041"/>
      </dsp:txXfrm>
    </dsp:sp>
    <dsp:sp modelId="{5015F618-45F9-4CF2-B581-17F4C5024A23}">
      <dsp:nvSpPr>
        <dsp:cNvPr id="0" name=""/>
        <dsp:cNvSpPr/>
      </dsp:nvSpPr>
      <dsp:spPr>
        <a:xfrm>
          <a:off x="607689" y="3768814"/>
          <a:ext cx="1435964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SENSORY</a:t>
          </a:r>
        </a:p>
      </dsp:txBody>
      <dsp:txXfrm>
        <a:off x="817981" y="3932644"/>
        <a:ext cx="1015380" cy="791041"/>
      </dsp:txXfrm>
    </dsp:sp>
    <dsp:sp modelId="{FC282AC8-D2FE-4FF0-8562-3BC35149A1F3}">
      <dsp:nvSpPr>
        <dsp:cNvPr id="0" name=""/>
        <dsp:cNvSpPr/>
      </dsp:nvSpPr>
      <dsp:spPr>
        <a:xfrm>
          <a:off x="766321" y="1990637"/>
          <a:ext cx="1118701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TONUS</a:t>
          </a:r>
        </a:p>
      </dsp:txBody>
      <dsp:txXfrm>
        <a:off x="930151" y="2154467"/>
        <a:ext cx="791041" cy="791041"/>
      </dsp:txXfrm>
    </dsp:sp>
    <dsp:sp modelId="{289E60DD-F658-48BB-8218-A8213A138251}">
      <dsp:nvSpPr>
        <dsp:cNvPr id="0" name=""/>
        <dsp:cNvSpPr/>
      </dsp:nvSpPr>
      <dsp:spPr>
        <a:xfrm>
          <a:off x="1663090" y="552061"/>
          <a:ext cx="1415537" cy="1118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MUSCLES &amp; JOINTS</a:t>
          </a:r>
        </a:p>
      </dsp:txBody>
      <dsp:txXfrm>
        <a:off x="1870391" y="715891"/>
        <a:ext cx="1000935" cy="791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F6A40-A60A-4031-A85C-3E6949C307D5}" type="datetimeFigureOut">
              <a:rPr lang="fi-FI" smtClean="0"/>
              <a:t>2.9.2018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1636-812A-411E-BAA9-82A2D52A2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22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15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74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3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5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fi-FI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fi-FI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fi-FI"/>
              <a:t>Muokkaa alaotsikon perustyyliä napsautt.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i-FI" sz="2000" baseline="0"/>
            </a:lvl1pPr>
          </a:lstStyle>
          <a:p>
            <a:r>
              <a:rPr kumimoji="0" lang="fi-FI"/>
              <a:t>Yrityksen logo</a:t>
            </a:r>
          </a:p>
        </p:txBody>
      </p:sp>
    </p:spTree>
    <p:extLst>
      <p:ext uri="{BB962C8B-B14F-4D97-AF65-F5344CB8AC3E}">
        <p14:creationId xmlns:p14="http://schemas.microsoft.com/office/powerpoint/2010/main" val="3324481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fi-FI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fi-FI"/>
              <a:t>Muokkaa otsikon perustyyliä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fi-FI" sz="1800"/>
            </a:lvl1pPr>
          </a:lstStyle>
          <a:p>
            <a:r>
              <a:rPr kumimoji="0" lang="fi-FI"/>
              <a:t>Yrityksen logo</a:t>
            </a:r>
          </a:p>
        </p:txBody>
      </p:sp>
    </p:spTree>
    <p:extLst>
      <p:ext uri="{BB962C8B-B14F-4D97-AF65-F5344CB8AC3E}">
        <p14:creationId xmlns:p14="http://schemas.microsoft.com/office/powerpoint/2010/main" val="4059330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fi-FI"/>
            </a:lvl1pPr>
          </a:lstStyle>
          <a:p>
            <a:r>
              <a:rPr kumimoji="0" lang="fi-FI"/>
              <a:t>Muokkaa otsikon perustyyliä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fi-FI" sz="3200">
                <a:latin typeface="+mn-lt"/>
              </a:defRPr>
            </a:lvl1pPr>
            <a:lvl2pPr eaLnBrk="1" latinLnBrk="0" hangingPunct="1">
              <a:defRPr kumimoji="0" lang="fi-FI" sz="2800">
                <a:latin typeface="+mn-lt"/>
              </a:defRPr>
            </a:lvl2pPr>
            <a:lvl3pPr eaLnBrk="1" latinLnBrk="0" hangingPunct="1">
              <a:defRPr kumimoji="0" lang="fi-FI" sz="2400">
                <a:latin typeface="+mn-lt"/>
              </a:defRPr>
            </a:lvl3pPr>
            <a:lvl4pPr eaLnBrk="1" latinLnBrk="0" hangingPunct="1">
              <a:defRPr kumimoji="0" lang="fi-FI" sz="2400">
                <a:latin typeface="+mn-lt"/>
              </a:defRPr>
            </a:lvl4pPr>
            <a:lvl5pPr eaLnBrk="1" latinLnBrk="0" hangingPunct="1">
              <a:defRPr kumimoji="0" lang="fi-FI" sz="2400">
                <a:latin typeface="+mn-lt"/>
              </a:defRPr>
            </a:lvl5pPr>
          </a:lstStyle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3386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ai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fi-FI"/>
          </a:p>
        </p:txBody>
      </p:sp>
    </p:spTree>
    <p:extLst>
      <p:ext uri="{BB962C8B-B14F-4D97-AF65-F5344CB8AC3E}">
        <p14:creationId xmlns:p14="http://schemas.microsoft.com/office/powerpoint/2010/main" val="9518859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70763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46376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976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4353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1989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6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8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77" r:id="rId15"/>
  </p:sldLayoutIdLst>
  <p:transition spd="slow">
    <p:wipe dir="d"/>
  </p:transition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gTQCmgQ2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k0gZgba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fCtU_zEnqs" TargetMode="External"/><Relationship Id="rId3" Type="http://schemas.openxmlformats.org/officeDocument/2006/relationships/hyperlink" Target="https://www.youtube.com/watch?v=HlwY69oVL8I" TargetMode="External"/><Relationship Id="rId7" Type="http://schemas.openxmlformats.org/officeDocument/2006/relationships/hyperlink" Target="https://www.youtube.com/watch?v=MrC-IMm50P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TKn_fyG54I" TargetMode="External"/><Relationship Id="rId5" Type="http://schemas.openxmlformats.org/officeDocument/2006/relationships/hyperlink" Target="https://www.youtube.com/watch?v=pdlWT3GKaeI" TargetMode="External"/><Relationship Id="rId4" Type="http://schemas.openxmlformats.org/officeDocument/2006/relationships/hyperlink" Target="https://www.youtube.com/watch?v=Zdb-6L_ozXQ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67544" y="332656"/>
            <a:ext cx="8352928" cy="2559273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Aivotärähdys</a:t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Urheilu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483768" y="5229200"/>
            <a:ext cx="4608512" cy="1296144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Matti Vartiainen </a:t>
            </a:r>
          </a:p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www.combitreha.fi</a:t>
            </a:r>
          </a:p>
          <a:p>
            <a:pPr algn="ctr"/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www.ain1.ai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899" y="2229272"/>
            <a:ext cx="6425115" cy="462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756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4387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237" y="0"/>
            <a:ext cx="5224487" cy="696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10</a:t>
            </a:fld>
            <a:endParaRPr kumimoji="0" lang="fi-FI"/>
          </a:p>
        </p:txBody>
      </p:sp>
      <p:sp>
        <p:nvSpPr>
          <p:cNvPr id="8" name="Tekstiruutu 7"/>
          <p:cNvSpPr txBox="1"/>
          <p:nvPr/>
        </p:nvSpPr>
        <p:spPr>
          <a:xfrm>
            <a:off x="5508104" y="126117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n. 1,3 kg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452320" y="123525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n. 5 kg</a:t>
            </a: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i-FI"/>
              <a:t>Matti Vartiainen / Sport Concussion</a:t>
            </a:r>
          </a:p>
        </p:txBody>
      </p:sp>
      <p:sp>
        <p:nvSpPr>
          <p:cNvPr id="11" name="Toimintopainike: Ohje 10">
            <a:hlinkClick r:id="rId3" highlightClick="1"/>
          </p:cNvPr>
          <p:cNvSpPr/>
          <p:nvPr/>
        </p:nvSpPr>
        <p:spPr>
          <a:xfrm>
            <a:off x="927820" y="2060848"/>
            <a:ext cx="2736304" cy="222425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KINDUCT SPORT CONCUSSION ANIMATION</a:t>
            </a:r>
          </a:p>
        </p:txBody>
      </p:sp>
    </p:spTree>
    <p:extLst>
      <p:ext uri="{BB962C8B-B14F-4D97-AF65-F5344CB8AC3E}">
        <p14:creationId xmlns:p14="http://schemas.microsoft.com/office/powerpoint/2010/main" val="143476156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imintopainike: Ohje 3">
            <a:hlinkClick r:id="rId3" highlightClick="1"/>
          </p:cNvPr>
          <p:cNvSpPr/>
          <p:nvPr/>
        </p:nvSpPr>
        <p:spPr>
          <a:xfrm>
            <a:off x="6743568" y="3430956"/>
            <a:ext cx="956245" cy="107476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ri suuri kuin 2"/>
          <p:cNvSpPr/>
          <p:nvPr/>
        </p:nvSpPr>
        <p:spPr>
          <a:xfrm>
            <a:off x="6535408" y="2170544"/>
            <a:ext cx="1372567" cy="79208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17" y="87669"/>
            <a:ext cx="4311650" cy="2874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s12.snstatic.fi/img/468/12883324593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41" y="3645024"/>
            <a:ext cx="4098915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i-FI"/>
              <a:t>Matti Vartiainen / Sport Concussion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11</a:t>
            </a:fld>
            <a:endParaRPr kumimoji="0" lang="fi-FI"/>
          </a:p>
        </p:txBody>
      </p:sp>
    </p:spTree>
    <p:extLst>
      <p:ext uri="{BB962C8B-B14F-4D97-AF65-F5344CB8AC3E}">
        <p14:creationId xmlns:p14="http://schemas.microsoft.com/office/powerpoint/2010/main" val="6148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3919" y="4149080"/>
            <a:ext cx="8229600" cy="1600200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VAMMAN</a:t>
            </a: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TODETTAESSA TULEE</a:t>
            </a: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SUORITUS LOPETTAA </a:t>
            </a: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KYSEISELTÄ PÄIVÄLTÄ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12</a:t>
            </a:fld>
            <a:endParaRPr kumimoji="0" lang="fi-FI"/>
          </a:p>
        </p:txBody>
      </p:sp>
    </p:spTree>
    <p:extLst>
      <p:ext uri="{BB962C8B-B14F-4D97-AF65-F5344CB8AC3E}">
        <p14:creationId xmlns:p14="http://schemas.microsoft.com/office/powerpoint/2010/main" val="3623323178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077200" cy="1143000"/>
          </a:xfrm>
        </p:spPr>
        <p:txBody>
          <a:bodyPr/>
          <a:lstStyle/>
          <a:p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Määritelmä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256584"/>
          </a:xfrm>
        </p:spPr>
        <p:txBody>
          <a:bodyPr>
            <a:noAutofit/>
          </a:bodyPr>
          <a:lstStyle/>
          <a:p>
            <a:r>
              <a:rPr lang="fi-FI" dirty="0">
                <a:latin typeface="Raleway Light" panose="020B0403030101060003" pitchFamily="34" charset="0"/>
              </a:rPr>
              <a:t>Aivovamman syntymisen edellytyksenä on päähän kohdistuva ulkoinen voima tai hidastuvuus- tai kiihtyvyysenergia, joka aiheuttaa aivotoiminnan häiriön merkkinä akuuttivaiheessa vähintään jonkin seuraavista: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pPr marL="0" indent="0">
              <a:buNone/>
            </a:pPr>
            <a:r>
              <a:rPr lang="fi-FI" dirty="0">
                <a:latin typeface="Raleway Light" panose="020B0403030101060003" pitchFamily="34" charset="0"/>
              </a:rPr>
              <a:t>1. </a:t>
            </a:r>
            <a:r>
              <a:rPr lang="fi-FI" b="1" dirty="0">
                <a:latin typeface="Raleway Light" panose="020B0403030101060003" pitchFamily="34" charset="0"/>
              </a:rPr>
              <a:t>tajuttomuus</a:t>
            </a:r>
            <a:r>
              <a:rPr lang="fi-FI" dirty="0">
                <a:latin typeface="Raleway Light" panose="020B0403030101060003" pitchFamily="34" charset="0"/>
              </a:rPr>
              <a:t> tai tajunnantason lasku</a:t>
            </a:r>
          </a:p>
          <a:p>
            <a:pPr marL="0" indent="0">
              <a:buNone/>
            </a:pPr>
            <a:r>
              <a:rPr lang="fi-FI" dirty="0">
                <a:latin typeface="Raleway Light" panose="020B0403030101060003" pitchFamily="34" charset="0"/>
              </a:rPr>
              <a:t>2. vammaa välittömästi edeltävä tai sen jälkeinen </a:t>
            </a:r>
            <a:r>
              <a:rPr lang="fi-FI" b="1" dirty="0">
                <a:latin typeface="Raleway Light" panose="020B0403030101060003" pitchFamily="34" charset="0"/>
              </a:rPr>
              <a:t>muistiaukko</a:t>
            </a:r>
            <a:r>
              <a:rPr lang="fi-FI" dirty="0">
                <a:latin typeface="Raleway Light" panose="020B0403030101060003" pitchFamily="34" charset="0"/>
              </a:rPr>
              <a:t> eli posttraumaattinen amnesia (PTA)</a:t>
            </a:r>
          </a:p>
          <a:p>
            <a:pPr marL="0" indent="0">
              <a:buNone/>
            </a:pPr>
            <a:r>
              <a:rPr lang="fi-FI" dirty="0">
                <a:latin typeface="Raleway Light" panose="020B0403030101060003" pitchFamily="34" charset="0"/>
              </a:rPr>
              <a:t>3. vamman aiheuttama </a:t>
            </a:r>
            <a:r>
              <a:rPr lang="fi-FI" b="1" dirty="0">
                <a:latin typeface="Raleway Light" panose="020B0403030101060003" pitchFamily="34" charset="0"/>
              </a:rPr>
              <a:t>henkisen tilan muutos </a:t>
            </a:r>
            <a:r>
              <a:rPr lang="fi-FI" dirty="0">
                <a:latin typeface="Raleway Light" panose="020B0403030101060003" pitchFamily="34" charset="0"/>
              </a:rPr>
              <a:t>(sekavuus, </a:t>
            </a:r>
            <a:r>
              <a:rPr lang="fi-FI" dirty="0" err="1">
                <a:latin typeface="Raleway Light" panose="020B0403030101060003" pitchFamily="34" charset="0"/>
              </a:rPr>
              <a:t>desorientaatio</a:t>
            </a:r>
            <a:r>
              <a:rPr lang="fi-FI" dirty="0">
                <a:latin typeface="Raleway Light" panose="020B0403030101060003" pitchFamily="34" charset="0"/>
              </a:rPr>
              <a:t> tai uneliaisuus)</a:t>
            </a:r>
          </a:p>
          <a:p>
            <a:pPr marL="0" indent="0">
              <a:buNone/>
            </a:pPr>
            <a:r>
              <a:rPr lang="fi-FI" dirty="0">
                <a:latin typeface="Raleway Light" panose="020B0403030101060003" pitchFamily="34" charset="0"/>
              </a:rPr>
              <a:t>4. </a:t>
            </a:r>
            <a:r>
              <a:rPr lang="fi-FI" b="1" dirty="0">
                <a:latin typeface="Raleway Light" panose="020B0403030101060003" pitchFamily="34" charset="0"/>
              </a:rPr>
              <a:t>neurologinen oire tai poikkeava löydös </a:t>
            </a:r>
            <a:r>
              <a:rPr lang="fi-FI" dirty="0">
                <a:latin typeface="Raleway Light" panose="020B0403030101060003" pitchFamily="34" charset="0"/>
              </a:rPr>
              <a:t>(esim. näköhäiriö, halvausoire, tasapainohäiriö tai kouristelu)</a:t>
            </a:r>
          </a:p>
          <a:p>
            <a:pPr lvl="1"/>
            <a:r>
              <a:rPr lang="fi-FI" dirty="0">
                <a:latin typeface="Raleway Light" panose="020B0403030101060003" pitchFamily="34" charset="0"/>
              </a:rPr>
              <a:t>(Käypähoitosuositus 2017)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51520" y="95251"/>
            <a:ext cx="3240360" cy="309414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13</a:t>
            </a:fld>
            <a:endParaRPr kumimoji="0" lang="fi-FI"/>
          </a:p>
        </p:txBody>
      </p:sp>
    </p:spTree>
    <p:extLst>
      <p:ext uri="{BB962C8B-B14F-4D97-AF65-F5344CB8AC3E}">
        <p14:creationId xmlns:p14="http://schemas.microsoft.com/office/powerpoint/2010/main" val="146003539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fi-FI" dirty="0"/>
              <a:t>Aivovamma ja jälkitila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fi-FI" dirty="0">
                <a:latin typeface="Raleway Light" panose="020B0403030101060003" pitchFamily="34" charset="0"/>
              </a:rPr>
              <a:t>Alkuvaiheen merkit?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Jälkitila oleellisin?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Diagnostiikka sekoittaa</a:t>
            </a:r>
          </a:p>
          <a:p>
            <a:pPr lvl="1"/>
            <a:r>
              <a:rPr lang="fi-FI" dirty="0">
                <a:latin typeface="Raleway Light" panose="020B0403030101060003" pitchFamily="34" charset="0"/>
              </a:rPr>
              <a:t>Aivotärähdys (erittäin lievä) – lievä aivovamma </a:t>
            </a:r>
          </a:p>
          <a:p>
            <a:pPr lvl="1"/>
            <a:r>
              <a:rPr lang="fi-FI" dirty="0">
                <a:latin typeface="Raleway Light" panose="020B0403030101060003" pitchFamily="34" charset="0"/>
              </a:rPr>
              <a:t>Keskivaikea – vaikea – lievä aivovamma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Kaikkiaan tieteenalana eniten tutkittu; neuropsykologia- ja neurologia </a:t>
            </a:r>
          </a:p>
          <a:p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327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7278" y="133536"/>
            <a:ext cx="8676456" cy="1268760"/>
          </a:xfrm>
        </p:spPr>
        <p:txBody>
          <a:bodyPr/>
          <a:lstStyle/>
          <a:p>
            <a:r>
              <a:rPr lang="fi-FI" sz="3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Mikä on lievä aivovamma?</a:t>
            </a:r>
            <a:br>
              <a:rPr lang="fi-FI" sz="3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</a:br>
            <a:r>
              <a:rPr lang="fi-FI" sz="3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 Light" panose="020B0403030101060003" pitchFamily="34" charset="0"/>
              </a:rPr>
              <a:t>Käypähoitosuositus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56264"/>
            <a:ext cx="8676456" cy="4525963"/>
          </a:xfrm>
        </p:spPr>
        <p:txBody>
          <a:bodyPr>
            <a:noAutofit/>
          </a:bodyPr>
          <a:lstStyle/>
          <a:p>
            <a:r>
              <a:rPr lang="fi-FI" sz="2000" dirty="0">
                <a:latin typeface="Raleway Light" panose="020B0403030101060003" pitchFamily="34" charset="0"/>
              </a:rPr>
              <a:t>Lievä aivovamma</a:t>
            </a:r>
          </a:p>
          <a:p>
            <a:pPr lvl="1"/>
            <a:r>
              <a:rPr lang="fi-FI" sz="2000" dirty="0">
                <a:latin typeface="Raleway Light" panose="020B0403030101060003" pitchFamily="34" charset="0"/>
              </a:rPr>
              <a:t>GCS 13-15 puolen tunnin kuluttua vammasta ja koko seurannan ajan JA jokin seuraavista: </a:t>
            </a:r>
          </a:p>
          <a:p>
            <a:pPr lvl="1"/>
            <a:r>
              <a:rPr lang="fi-FI" sz="2000" dirty="0">
                <a:latin typeface="Raleway Light" panose="020B0403030101060003" pitchFamily="34" charset="0"/>
              </a:rPr>
              <a:t>Tajuttomuus alle 30 min</a:t>
            </a:r>
          </a:p>
          <a:p>
            <a:pPr lvl="1"/>
            <a:r>
              <a:rPr lang="fi-FI" sz="2000" dirty="0">
                <a:latin typeface="Raleway Light" panose="020B0403030101060003" pitchFamily="34" charset="0"/>
              </a:rPr>
              <a:t>Muistiaukko alle 24 tuntia</a:t>
            </a:r>
          </a:p>
          <a:p>
            <a:pPr lvl="1"/>
            <a:r>
              <a:rPr lang="fi-FI" sz="2000" dirty="0">
                <a:latin typeface="Raleway Light" panose="020B0403030101060003" pitchFamily="34" charset="0"/>
              </a:rPr>
              <a:t>Vähäinen** vamman aiheuttama kallonsisäinen löydös aivojen TT- tai magneettikuvauksessa</a:t>
            </a:r>
          </a:p>
          <a:p>
            <a:endParaRPr lang="fi-FI" sz="2000" dirty="0">
              <a:latin typeface="Raleway Light" panose="020B0403030101060003" pitchFamily="34" charset="0"/>
            </a:endParaRPr>
          </a:p>
          <a:p>
            <a:r>
              <a:rPr lang="fi-FI" sz="2000" dirty="0">
                <a:latin typeface="Raleway Light" panose="020B0403030101060003" pitchFamily="34" charset="0"/>
              </a:rPr>
              <a:t>Kansainvälisesti aivotärähdys (= </a:t>
            </a:r>
            <a:r>
              <a:rPr lang="fi-FI" sz="2000" dirty="0" err="1">
                <a:latin typeface="Raleway Light" panose="020B0403030101060003" pitchFamily="34" charset="0"/>
              </a:rPr>
              <a:t>concussion</a:t>
            </a:r>
            <a:r>
              <a:rPr lang="fi-FI" sz="2000" dirty="0">
                <a:latin typeface="Raleway Light" panose="020B0403030101060003" pitchFamily="34" charset="0"/>
              </a:rPr>
              <a:t>) luokitellaan erittäin lieväksi aivovammaksi </a:t>
            </a:r>
          </a:p>
          <a:p>
            <a:r>
              <a:rPr lang="fi-FI" sz="2000" dirty="0">
                <a:latin typeface="Raleway Light" panose="020B0403030101060003" pitchFamily="34" charset="0"/>
              </a:rPr>
              <a:t>Aivotärähdyksessä pään vamman aiheuttama aivotoiminnan häiriö on ohimenevä ja lyhytkestoinen eikä siihen liity hetkellistä pidempää tajuttomuutta tai amnesiaa eikä kuvantamislöydöksiä</a:t>
            </a:r>
          </a:p>
          <a:p>
            <a:pPr marL="342900" lvl="2" indent="-342900"/>
            <a:r>
              <a:rPr lang="fi-FI" sz="2000" dirty="0">
                <a:latin typeface="Raleway Light" panose="020B0403030101060003" pitchFamily="34" charset="0"/>
              </a:rPr>
              <a:t>(Käypähoitosuositus 2017)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572000" y="6309320"/>
            <a:ext cx="3696811" cy="385018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15</a:t>
            </a:fld>
            <a:endParaRPr kumimoji="0" lang="fi-FI"/>
          </a:p>
        </p:txBody>
      </p:sp>
      <p:sp>
        <p:nvSpPr>
          <p:cNvPr id="7" name="Ellipsi 6"/>
          <p:cNvSpPr/>
          <p:nvPr/>
        </p:nvSpPr>
        <p:spPr>
          <a:xfrm>
            <a:off x="6822219" y="404664"/>
            <a:ext cx="2160240" cy="13516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i-FI" sz="1400" b="1" dirty="0">
                <a:ln/>
                <a:solidFill>
                  <a:schemeClr val="accent3"/>
                </a:solidFill>
              </a:rPr>
              <a:t>Huomioi aina</a:t>
            </a:r>
          </a:p>
          <a:p>
            <a:pPr algn="ctr"/>
            <a:r>
              <a:rPr lang="fi-FI" sz="1400" b="1" dirty="0">
                <a:ln/>
                <a:solidFill>
                  <a:schemeClr val="accent3"/>
                </a:solidFill>
              </a:rPr>
              <a:t>aivo- ja niskavamman mahdollisuus!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085"/>
            <a:ext cx="2123728" cy="16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2431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Päänsärky</a:t>
            </a:r>
            <a:r>
              <a:rPr lang="en-US" sz="2800" dirty="0"/>
              <a:t>(78.5%)</a:t>
            </a:r>
          </a:p>
          <a:p>
            <a:r>
              <a:rPr lang="en-US" sz="2800" dirty="0" err="1"/>
              <a:t>Väsymys</a:t>
            </a:r>
            <a:r>
              <a:rPr lang="en-US" sz="2800" dirty="0"/>
              <a:t> (69.2%)</a:t>
            </a:r>
          </a:p>
          <a:p>
            <a:r>
              <a:rPr lang="en-US" sz="2800" dirty="0" err="1"/>
              <a:t>Hidastuneisuuus</a:t>
            </a:r>
            <a:r>
              <a:rPr lang="en-US" sz="2800" dirty="0"/>
              <a:t> (66.9%)</a:t>
            </a:r>
          </a:p>
          <a:p>
            <a:r>
              <a:rPr lang="en-US" sz="2800" dirty="0" err="1"/>
              <a:t>Uupumus</a:t>
            </a:r>
            <a:r>
              <a:rPr lang="en-US" sz="2800" dirty="0"/>
              <a:t> (64.2%)</a:t>
            </a:r>
          </a:p>
          <a:p>
            <a:r>
              <a:rPr lang="en-US" sz="2800" dirty="0" err="1"/>
              <a:t>Vaikeudet</a:t>
            </a:r>
            <a:r>
              <a:rPr lang="en-US" sz="2800" dirty="0"/>
              <a:t> </a:t>
            </a:r>
            <a:r>
              <a:rPr lang="en-US" sz="2800" dirty="0" err="1"/>
              <a:t>keskittyä</a:t>
            </a:r>
            <a:r>
              <a:rPr lang="en-US" sz="2800" dirty="0"/>
              <a:t> (65.8%)</a:t>
            </a:r>
          </a:p>
          <a:p>
            <a:r>
              <a:rPr lang="en-US" sz="2800" dirty="0" err="1"/>
              <a:t>Olo</a:t>
            </a:r>
            <a:r>
              <a:rPr lang="en-US" sz="2800" dirty="0"/>
              <a:t> </a:t>
            </a:r>
            <a:r>
              <a:rPr lang="en-US" sz="2800" dirty="0" err="1"/>
              <a:t>kuin</a:t>
            </a:r>
            <a:r>
              <a:rPr lang="en-US" sz="2800" dirty="0"/>
              <a:t> </a:t>
            </a:r>
            <a:r>
              <a:rPr lang="en-US" sz="2800" dirty="0" err="1"/>
              <a:t>sumussa</a:t>
            </a:r>
            <a:r>
              <a:rPr lang="en-US" sz="2800" dirty="0"/>
              <a:t> (62.3%)</a:t>
            </a:r>
          </a:p>
          <a:p>
            <a:r>
              <a:rPr lang="en-US" sz="2800" dirty="0" err="1"/>
              <a:t>Huimaus</a:t>
            </a:r>
            <a:r>
              <a:rPr lang="en-US" sz="2800" dirty="0"/>
              <a:t> (61.2%) </a:t>
            </a:r>
            <a:endParaRPr lang="fi-FI" sz="2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16</a:t>
            </a:fld>
            <a:endParaRPr kumimoji="0"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395536" y="-15592"/>
            <a:ext cx="8229600" cy="1600200"/>
          </a:xfrm>
        </p:spPr>
        <p:txBody>
          <a:bodyPr/>
          <a:lstStyle/>
          <a:p>
            <a:r>
              <a:rPr lang="fi-FI" dirty="0"/>
              <a:t>Aivotärähdyksen oireiden yleisyys</a:t>
            </a:r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59165" y="6376243"/>
            <a:ext cx="2847975" cy="365125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</p:spTree>
    <p:extLst>
      <p:ext uri="{BB962C8B-B14F-4D97-AF65-F5344CB8AC3E}">
        <p14:creationId xmlns:p14="http://schemas.microsoft.com/office/powerpoint/2010/main" val="411398825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>
                <a:latin typeface="Raleway Light" panose="020B0403030101060003" pitchFamily="34" charset="0"/>
              </a:rPr>
              <a:t>Oireet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häviävät</a:t>
            </a:r>
            <a:r>
              <a:rPr lang="en-US" dirty="0">
                <a:latin typeface="Raleway Light" panose="020B0403030101060003" pitchFamily="34" charset="0"/>
              </a:rPr>
              <a:t> n. 7(-10) </a:t>
            </a:r>
            <a:r>
              <a:rPr lang="en-US" dirty="0" err="1">
                <a:latin typeface="Raleway Light" panose="020B0403030101060003" pitchFamily="34" charset="0"/>
              </a:rPr>
              <a:t>vrk</a:t>
            </a:r>
            <a:endParaRPr lang="en-US" dirty="0">
              <a:latin typeface="Raleway Light" panose="020B0403030101060003" pitchFamily="34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Raleway Light" panose="020B0403030101060003" pitchFamily="34" charset="0"/>
            </a:endParaRPr>
          </a:p>
          <a:p>
            <a:r>
              <a:rPr lang="en-US" dirty="0" err="1">
                <a:latin typeface="Raleway Light" panose="020B0403030101060003" pitchFamily="34" charset="0"/>
              </a:rPr>
              <a:t>Noin</a:t>
            </a:r>
            <a:r>
              <a:rPr lang="en-US" dirty="0">
                <a:latin typeface="Raleway Light" panose="020B0403030101060003" pitchFamily="34" charset="0"/>
              </a:rPr>
              <a:t> 10-15 % </a:t>
            </a:r>
            <a:r>
              <a:rPr lang="en-US" dirty="0" err="1">
                <a:latin typeface="Raleway Light" panose="020B0403030101060003" pitchFamily="34" charset="0"/>
              </a:rPr>
              <a:t>kuitenkin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pitkittyy</a:t>
            </a:r>
            <a:r>
              <a:rPr lang="en-US" dirty="0">
                <a:latin typeface="Raleway Light" panose="020B0403030101060003" pitchFamily="34" charset="0"/>
              </a:rPr>
              <a:t> ja/tai </a:t>
            </a:r>
            <a:r>
              <a:rPr lang="en-US" dirty="0" err="1">
                <a:latin typeface="Raleway Light" panose="020B0403030101060003" pitchFamily="34" charset="0"/>
              </a:rPr>
              <a:t>jää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pysyviksi</a:t>
            </a:r>
            <a:endParaRPr lang="en-US" dirty="0">
              <a:latin typeface="Raleway Light" panose="020B0403030101060003" pitchFamily="34" charset="0"/>
            </a:endParaRPr>
          </a:p>
          <a:p>
            <a:endParaRPr lang="en-US" dirty="0">
              <a:latin typeface="Raleway Light" panose="020B0403030101060003" pitchFamily="34" charset="0"/>
            </a:endParaRPr>
          </a:p>
          <a:p>
            <a:r>
              <a:rPr lang="en-US" dirty="0" err="1">
                <a:latin typeface="Raleway Light" panose="020B0403030101060003" pitchFamily="34" charset="0"/>
              </a:rPr>
              <a:t>Tasapaino-oireet</a:t>
            </a:r>
            <a:r>
              <a:rPr lang="en-US" dirty="0">
                <a:latin typeface="Raleway Light" panose="020B0403030101060003" pitchFamily="34" charset="0"/>
              </a:rPr>
              <a:t> 3-5 </a:t>
            </a:r>
            <a:r>
              <a:rPr lang="en-US" dirty="0" err="1">
                <a:latin typeface="Raleway Light" panose="020B0403030101060003" pitchFamily="34" charset="0"/>
              </a:rPr>
              <a:t>päivää</a:t>
            </a:r>
            <a:endParaRPr lang="en-US" dirty="0">
              <a:latin typeface="Raleway Light" panose="020B0403030101060003" pitchFamily="34" charset="0"/>
            </a:endParaRPr>
          </a:p>
          <a:p>
            <a:endParaRPr lang="en-US" dirty="0">
              <a:latin typeface="Raleway Light" panose="020B0403030101060003" pitchFamily="34" charset="0"/>
            </a:endParaRPr>
          </a:p>
          <a:p>
            <a:r>
              <a:rPr lang="en-US" dirty="0" err="1">
                <a:latin typeface="Raleway Light" panose="020B0403030101060003" pitchFamily="34" charset="0"/>
              </a:rPr>
              <a:t>Kognitiiviset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häiriöt</a:t>
            </a:r>
            <a:r>
              <a:rPr lang="en-US" dirty="0">
                <a:latin typeface="Raleway Light" panose="020B0403030101060003" pitchFamily="34" charset="0"/>
              </a:rPr>
              <a:t> 5-7 </a:t>
            </a:r>
            <a:r>
              <a:rPr lang="en-US" dirty="0" err="1">
                <a:latin typeface="Raleway Light" panose="020B0403030101060003" pitchFamily="34" charset="0"/>
              </a:rPr>
              <a:t>päivää</a:t>
            </a:r>
            <a:endParaRPr lang="en-US" dirty="0">
              <a:latin typeface="Raleway Light" panose="020B0403030101060003" pitchFamily="34" charset="0"/>
            </a:endParaRPr>
          </a:p>
          <a:p>
            <a:endParaRPr lang="en-US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Riski uudelle aivotärähdykselle suurin &lt;10 päivää</a:t>
            </a:r>
          </a:p>
          <a:p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17</a:t>
            </a:fld>
            <a:endParaRPr kumimoji="0"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fi-FI" sz="2400" dirty="0"/>
              <a:t>AIVOTÄRÄHDYS</a:t>
            </a:r>
            <a:br>
              <a:rPr lang="fi-FI" sz="2400" dirty="0"/>
            </a:br>
            <a:r>
              <a:rPr lang="fi-FI" sz="2400" dirty="0"/>
              <a:t>(</a:t>
            </a:r>
            <a:r>
              <a:rPr lang="fi-FI" sz="2400" dirty="0" err="1"/>
              <a:t>McRea</a:t>
            </a:r>
            <a:r>
              <a:rPr lang="fi-FI" sz="2400" dirty="0"/>
              <a:t> et </a:t>
            </a:r>
            <a:r>
              <a:rPr lang="fi-FI" sz="2400" dirty="0" err="1"/>
              <a:t>al</a:t>
            </a:r>
            <a:r>
              <a:rPr lang="fi-FI" sz="2400" dirty="0"/>
              <a:t> 2003, Giza 2013, Harmon 2013, ”Berlin </a:t>
            </a:r>
            <a:r>
              <a:rPr lang="fi-FI" sz="2400" dirty="0" err="1"/>
              <a:t>consensus</a:t>
            </a:r>
            <a:r>
              <a:rPr lang="fi-FI" sz="2400" dirty="0"/>
              <a:t> 2016”)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</p:spTree>
    <p:extLst>
      <p:ext uri="{BB962C8B-B14F-4D97-AF65-F5344CB8AC3E}">
        <p14:creationId xmlns:p14="http://schemas.microsoft.com/office/powerpoint/2010/main" val="3150138760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680" y="32048"/>
            <a:ext cx="8496944" cy="936104"/>
          </a:xfrm>
        </p:spPr>
        <p:txBody>
          <a:bodyPr>
            <a:normAutofit/>
          </a:bodyPr>
          <a:lstStyle/>
          <a:p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Aivotärähdyksen oireet </a:t>
            </a:r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(Harmon ym. 2013)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73858"/>
              </p:ext>
            </p:extLst>
          </p:nvPr>
        </p:nvGraphicFramePr>
        <p:xfrm>
          <a:off x="119758" y="1108132"/>
          <a:ext cx="8988746" cy="571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Fyysiset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Kognitiivinen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Päänsärky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Olo kuin usvassa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Ärtynyt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Uneliaisuus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Pahoinvointi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Hidastuneisuus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Surullinen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Lisääntynyt</a:t>
                      </a:r>
                      <a:r>
                        <a:rPr lang="fi-FI" baseline="0" dirty="0"/>
                        <a:t> uni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Oksentelu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Muistivaikeudet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Tunteikas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Vähentynyt 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21">
                <a:tc>
                  <a:txBody>
                    <a:bodyPr/>
                    <a:lstStyle/>
                    <a:p>
                      <a:r>
                        <a:rPr lang="fi-FI" dirty="0"/>
                        <a:t>Tasapainohäiriöt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Keskittymisvaikeudet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Hermostuneisuus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Nukahtamisvaikeus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923">
                <a:tc>
                  <a:txBody>
                    <a:bodyPr/>
                    <a:lstStyle/>
                    <a:p>
                      <a:r>
                        <a:rPr lang="fi-FI" dirty="0"/>
                        <a:t>Huimaus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Unohtaa</a:t>
                      </a:r>
                      <a:r>
                        <a:rPr lang="fi-FI" baseline="0" dirty="0"/>
                        <a:t> juuri keskustellut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915">
                <a:tc>
                  <a:txBody>
                    <a:bodyPr/>
                    <a:lstStyle/>
                    <a:p>
                      <a:r>
                        <a:rPr lang="fi-FI" dirty="0"/>
                        <a:t>Näköhäiriöt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Sekava</a:t>
                      </a:r>
                      <a:r>
                        <a:rPr lang="fi-FI" baseline="0" dirty="0"/>
                        <a:t> juuri tapahtuneesta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Väsyvyys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Vastaa hitaasti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Valoherkkyys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Toistaa</a:t>
                      </a:r>
                      <a:r>
                        <a:rPr lang="fi-FI" baseline="0" dirty="0"/>
                        <a:t> kysymyksiä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Ääniherkkyys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Puutuminen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Uninen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041">
                <a:tc>
                  <a:txBody>
                    <a:bodyPr/>
                    <a:lstStyle/>
                    <a:p>
                      <a:r>
                        <a:rPr lang="fi-FI" dirty="0"/>
                        <a:t>”Pysäkillä”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07704" y="6492875"/>
            <a:ext cx="2847975" cy="365125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18</a:t>
            </a:fld>
            <a:endParaRPr kumimoji="0" lang="fi-FI"/>
          </a:p>
        </p:txBody>
      </p:sp>
      <p:sp>
        <p:nvSpPr>
          <p:cNvPr id="9" name="Ellipsi 8"/>
          <p:cNvSpPr/>
          <p:nvPr/>
        </p:nvSpPr>
        <p:spPr>
          <a:xfrm>
            <a:off x="6516216" y="4653136"/>
            <a:ext cx="2808312" cy="158417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Huomioi aina</a:t>
            </a:r>
          </a:p>
          <a:p>
            <a:pPr algn="ctr"/>
            <a:r>
              <a:rPr lang="fi-FI" sz="20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aivo- ja niskavamman mahdollisuus!</a:t>
            </a:r>
          </a:p>
        </p:txBody>
      </p:sp>
    </p:spTree>
    <p:extLst>
      <p:ext uri="{BB962C8B-B14F-4D97-AF65-F5344CB8AC3E}">
        <p14:creationId xmlns:p14="http://schemas.microsoft.com/office/powerpoint/2010/main" val="41532484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40" cy="2095500"/>
          </a:xfrm>
        </p:spPr>
        <p:txBody>
          <a:bodyPr/>
          <a:lstStyle/>
          <a:p>
            <a:pPr algn="l"/>
            <a:r>
              <a:rPr lang="fi-FI" sz="6000" dirty="0"/>
              <a:t>SCAT3(5)- </a:t>
            </a:r>
            <a:br>
              <a:rPr lang="fi-FI" sz="6000" dirty="0"/>
            </a:br>
            <a:r>
              <a:rPr lang="fi-FI" sz="6000" dirty="0"/>
              <a:t>lomake (s.2)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512" y="2348880"/>
            <a:ext cx="3528392" cy="36877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400" dirty="0"/>
              <a:t>Suomeksi (SCAT5)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400" dirty="0"/>
              <a:t>Kansainvälisten lajiliittojen hyväksymä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sz="2400" dirty="0"/>
              <a:t>TIETOA: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000" dirty="0"/>
              <a:t>”pää pelissä”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000" dirty="0"/>
              <a:t>”</a:t>
            </a:r>
            <a:r>
              <a:rPr lang="fi-FI" sz="2000" dirty="0" err="1"/>
              <a:t>terveurheilija.fi</a:t>
            </a:r>
            <a:r>
              <a:rPr lang="fi-FI" sz="2000" dirty="0"/>
              <a:t>”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603448"/>
            <a:ext cx="5112568" cy="7218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598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9712" y="1316766"/>
            <a:ext cx="8532812" cy="5184775"/>
          </a:xfrm>
        </p:spPr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fi-FI" altLang="fi-FI" sz="1800" dirty="0">
                <a:latin typeface="Raleway Light" panose="020B0403030101060003" pitchFamily="34" charset="0"/>
              </a:rPr>
              <a:t>Fysioterapeutti, Neurologiaan erikoistunut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fi-FI" altLang="fi-FI" sz="1800" dirty="0">
                <a:latin typeface="Raleway Light" panose="020B0403030101060003" pitchFamily="34" charset="0"/>
              </a:rPr>
              <a:t>Terveystieteiden maisteri, </a:t>
            </a:r>
            <a:r>
              <a:rPr lang="fi-FI" altLang="fi-FI" sz="1800" dirty="0" err="1">
                <a:latin typeface="Raleway Light" panose="020B0403030101060003" pitchFamily="34" charset="0"/>
              </a:rPr>
              <a:t>TtM</a:t>
            </a:r>
            <a:r>
              <a:rPr lang="fi-FI" altLang="fi-FI" sz="1800" dirty="0">
                <a:latin typeface="Raleway Light" panose="020B0403030101060003" pitchFamily="34" charset="0"/>
              </a:rPr>
              <a:t> </a:t>
            </a:r>
          </a:p>
          <a:p>
            <a:pPr eaLnBrk="1" hangingPunct="1">
              <a:buFont typeface="Times New Roman" pitchFamily="18" charset="0"/>
              <a:buChar char="•"/>
            </a:pPr>
            <a:endParaRPr lang="fi-FI" altLang="fi-FI" sz="1800" dirty="0">
              <a:latin typeface="Raleway Light" panose="020B0403030101060003" pitchFamily="34" charset="0"/>
            </a:endParaRPr>
          </a:p>
          <a:p>
            <a:pPr eaLnBrk="1" hangingPunct="1">
              <a:buFont typeface="Times New Roman" pitchFamily="18" charset="0"/>
              <a:buChar char="•"/>
            </a:pPr>
            <a:r>
              <a:rPr lang="fi-FI" altLang="fi-FI" sz="1800" i="1" u="sng" dirty="0">
                <a:latin typeface="Raleway Light" panose="020B0403030101060003" pitchFamily="34" charset="0"/>
              </a:rPr>
              <a:t>Tutkija</a:t>
            </a:r>
            <a:r>
              <a:rPr lang="fi-FI" altLang="fi-FI" sz="1800" dirty="0">
                <a:latin typeface="Raleway Light" panose="020B0403030101060003" pitchFamily="34" charset="0"/>
              </a:rPr>
              <a:t>; Jatko-opiskelija 2009- 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Helsingin yliopisto, Lääketieteellinen tiedekunta, Psykologian ja logopedian osasto. Psykologian väitöskirjan aiheena lievä aivovamma</a:t>
            </a:r>
          </a:p>
          <a:p>
            <a:pPr marL="914400" lvl="2" indent="0" eaLnBrk="1" hangingPunct="1">
              <a:buNone/>
            </a:pPr>
            <a:endParaRPr lang="fi-FI" altLang="fi-FI" sz="1600" dirty="0">
              <a:latin typeface="Raleway Light" panose="020B0403030101060003" pitchFamily="34" charset="0"/>
            </a:endParaRPr>
          </a:p>
          <a:p>
            <a:pPr eaLnBrk="1" hangingPunct="1">
              <a:buFont typeface="Times New Roman" pitchFamily="18" charset="0"/>
              <a:buChar char="•"/>
            </a:pPr>
            <a:r>
              <a:rPr lang="fi-FI" altLang="fi-FI" sz="1800" i="1" u="sng" dirty="0">
                <a:latin typeface="Raleway Light" panose="020B0403030101060003" pitchFamily="34" charset="0"/>
              </a:rPr>
              <a:t>Kliinikko; Aivovammat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Neurologinen fysioterapia 1998- (</a:t>
            </a:r>
            <a:r>
              <a:rPr lang="fi-FI" altLang="fi-FI" sz="1600" dirty="0" err="1">
                <a:latin typeface="Raleway Light" panose="020B0403030101060003" pitchFamily="34" charset="0"/>
              </a:rPr>
              <a:t>Yrit</a:t>
            </a:r>
            <a:r>
              <a:rPr lang="fi-FI" altLang="fi-FI" sz="1600" dirty="0">
                <a:latin typeface="Raleway Light" panose="020B0403030101060003" pitchFamily="34" charset="0"/>
              </a:rPr>
              <a:t>. </a:t>
            </a:r>
            <a:r>
              <a:rPr lang="fi-FI" altLang="fi-FI" sz="1600" dirty="0" err="1">
                <a:latin typeface="Raleway Light" panose="020B0403030101060003" pitchFamily="34" charset="0"/>
              </a:rPr>
              <a:t>Combitreha</a:t>
            </a:r>
            <a:r>
              <a:rPr lang="fi-FI" altLang="fi-FI" sz="1600" dirty="0">
                <a:latin typeface="Raleway Light" panose="020B0403030101060003" pitchFamily="34" charset="0"/>
              </a:rPr>
              <a:t>)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Validia kuntoutus Helsinki, Ent. Käpylän kuntoutuskeskus 1998-2013, 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TTL 2006-2012, 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Jorvin Sairaala, KNF 2011-2013</a:t>
            </a:r>
          </a:p>
          <a:p>
            <a:pPr lvl="2" eaLnBrk="1" hangingPunct="1">
              <a:buFont typeface="Times New Roman" pitchFamily="18" charset="0"/>
              <a:buChar char="•"/>
            </a:pPr>
            <a:r>
              <a:rPr lang="fi-FI" altLang="fi-FI" sz="1600" dirty="0">
                <a:latin typeface="Raleway Light" panose="020B0403030101060003" pitchFamily="34" charset="0"/>
              </a:rPr>
              <a:t>Aivovammayhdistyksen hallitus v. 2005- 2016, </a:t>
            </a:r>
            <a:r>
              <a:rPr lang="fi-FI" altLang="fi-FI" sz="1300" dirty="0">
                <a:latin typeface="Raleway Light" panose="020B0403030101060003" pitchFamily="34" charset="0"/>
              </a:rPr>
              <a:t>puheenjohtaja v. 2012-2014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337425" cy="11414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Matti Vartiainen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6093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63052B-899F-4136-A409-A98E5A28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086078" cy="1370013"/>
          </a:xfrm>
        </p:spPr>
        <p:txBody>
          <a:bodyPr/>
          <a:lstStyle/>
          <a:p>
            <a:r>
              <a:rPr lang="en-US" dirty="0"/>
              <a:t>Observable Features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C854CF-65E9-4A8F-81C2-AAB7A15B5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 of Consciousness (uncommon) </a:t>
            </a:r>
          </a:p>
          <a:p>
            <a:r>
              <a:rPr lang="en-US" dirty="0"/>
              <a:t>Balance Disturbance (e.g., “Bambi legs” on the ice)</a:t>
            </a:r>
          </a:p>
          <a:p>
            <a:r>
              <a:rPr lang="en-US" dirty="0"/>
              <a:t>Amnesia (retrograde and/or anterograde; often very brief) </a:t>
            </a:r>
          </a:p>
          <a:p>
            <a:r>
              <a:rPr lang="en-US" dirty="0"/>
              <a:t>Disorientation </a:t>
            </a:r>
          </a:p>
          <a:p>
            <a:r>
              <a:rPr lang="en-US" dirty="0"/>
              <a:t>Confusion/Attentional Disturbance</a:t>
            </a:r>
          </a:p>
          <a:p>
            <a:pPr lvl="1"/>
            <a:r>
              <a:rPr lang="en-US" dirty="0"/>
              <a:t>Slowness to answer questions or follow directions </a:t>
            </a:r>
          </a:p>
          <a:p>
            <a:pPr lvl="1"/>
            <a:r>
              <a:rPr lang="en-US" dirty="0"/>
              <a:t>Easily distracted </a:t>
            </a:r>
          </a:p>
          <a:p>
            <a:pPr lvl="1"/>
            <a:r>
              <a:rPr lang="en-US" dirty="0"/>
              <a:t>Poor concentration </a:t>
            </a:r>
          </a:p>
          <a:p>
            <a:pPr lvl="1"/>
            <a:r>
              <a:rPr lang="en-US" dirty="0"/>
              <a:t>Vacant Stare / “Glassy-Eyed” </a:t>
            </a:r>
          </a:p>
          <a:p>
            <a:pPr lvl="1"/>
            <a:r>
              <a:rPr lang="en-US" dirty="0"/>
              <a:t>Inappropriate/confused Playing Behavior 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4394531-777E-415D-A457-D430A35D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67FDF11-0732-48E5-AD09-909F396B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96565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04387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237" y="0"/>
            <a:ext cx="5224487" cy="6965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976731" cy="501650"/>
          </a:xfrm>
        </p:spPr>
        <p:txBody>
          <a:bodyPr/>
          <a:lstStyle/>
          <a:p>
            <a:r>
              <a:rPr kumimoji="0" lang="fi-FI"/>
              <a:t>Matti Vartiainen / Sport Concussion</a:t>
            </a:r>
            <a:endParaRPr kumimoji="0"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21</a:t>
            </a:fld>
            <a:endParaRPr kumimoji="0" lang="fi-FI"/>
          </a:p>
        </p:txBody>
      </p:sp>
      <p:sp>
        <p:nvSpPr>
          <p:cNvPr id="2" name="Toimintopainike: Seuraava 1">
            <a:hlinkClick r:id="rId3" highlightClick="1"/>
          </p:cNvPr>
          <p:cNvSpPr/>
          <p:nvPr/>
        </p:nvSpPr>
        <p:spPr>
          <a:xfrm>
            <a:off x="373764" y="2492896"/>
            <a:ext cx="1599255" cy="11562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Kramer</a:t>
            </a:r>
            <a:endParaRPr lang="fi-FI" dirty="0"/>
          </a:p>
        </p:txBody>
      </p:sp>
      <p:sp>
        <p:nvSpPr>
          <p:cNvPr id="11" name="Toimintopainike: Seuraava 10">
            <a:hlinkClick r:id="rId4" highlightClick="1"/>
          </p:cNvPr>
          <p:cNvSpPr/>
          <p:nvPr/>
        </p:nvSpPr>
        <p:spPr>
          <a:xfrm>
            <a:off x="379818" y="3826833"/>
            <a:ext cx="1547959" cy="1071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Pereira</a:t>
            </a: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310373" y="251871"/>
            <a:ext cx="3549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err="1"/>
              <a:t>Examples</a:t>
            </a:r>
            <a:r>
              <a:rPr lang="fi-FI" sz="3200" dirty="0"/>
              <a:t> </a:t>
            </a:r>
            <a:r>
              <a:rPr lang="fi-FI" sz="3200" dirty="0" err="1"/>
              <a:t>from</a:t>
            </a:r>
            <a:r>
              <a:rPr lang="fi-FI" sz="3200" dirty="0"/>
              <a:t> </a:t>
            </a:r>
            <a:r>
              <a:rPr lang="fi-FI" sz="3200" dirty="0" err="1"/>
              <a:t>real</a:t>
            </a:r>
            <a:r>
              <a:rPr lang="fi-FI" sz="3200" dirty="0"/>
              <a:t> </a:t>
            </a:r>
            <a:r>
              <a:rPr lang="fi-FI" sz="3200" dirty="0" err="1"/>
              <a:t>world</a:t>
            </a:r>
            <a:r>
              <a:rPr lang="fi-FI" sz="3200" dirty="0"/>
              <a:t> </a:t>
            </a:r>
          </a:p>
        </p:txBody>
      </p:sp>
      <p:sp>
        <p:nvSpPr>
          <p:cNvPr id="9" name="Toimintopainike: Seuraava 1">
            <a:hlinkClick r:id="rId5" highlightClick="1"/>
            <a:extLst>
              <a:ext uri="{FF2B5EF4-FFF2-40B4-BE49-F238E27FC236}">
                <a16:creationId xmlns:a16="http://schemas.microsoft.com/office/drawing/2014/main" id="{7A7D35BE-20DA-48AA-841F-7829E9F3D80E}"/>
              </a:ext>
            </a:extLst>
          </p:cNvPr>
          <p:cNvSpPr/>
          <p:nvPr/>
        </p:nvSpPr>
        <p:spPr>
          <a:xfrm>
            <a:off x="379818" y="5159399"/>
            <a:ext cx="1547959" cy="1071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Mascherano</a:t>
            </a:r>
            <a:endParaRPr lang="fi-FI" dirty="0"/>
          </a:p>
        </p:txBody>
      </p:sp>
      <p:sp>
        <p:nvSpPr>
          <p:cNvPr id="12" name="Toimintopainike: Seuraava 1">
            <a:hlinkClick r:id="rId6" highlightClick="1"/>
            <a:extLst>
              <a:ext uri="{FF2B5EF4-FFF2-40B4-BE49-F238E27FC236}">
                <a16:creationId xmlns:a16="http://schemas.microsoft.com/office/drawing/2014/main" id="{A0D892C7-B763-4522-8554-A574954BBAB7}"/>
              </a:ext>
            </a:extLst>
          </p:cNvPr>
          <p:cNvSpPr/>
          <p:nvPr/>
        </p:nvSpPr>
        <p:spPr>
          <a:xfrm>
            <a:off x="2098012" y="2492896"/>
            <a:ext cx="1762129" cy="11562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Skateboard</a:t>
            </a:r>
            <a:endParaRPr lang="fi-FI" dirty="0"/>
          </a:p>
          <a:p>
            <a:pPr algn="ctr"/>
            <a:r>
              <a:rPr lang="fi-FI" dirty="0"/>
              <a:t>?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CBE0FB0-AF81-4AF8-8423-AA0D1DD455D4}"/>
              </a:ext>
            </a:extLst>
          </p:cNvPr>
          <p:cNvSpPr txBox="1"/>
          <p:nvPr/>
        </p:nvSpPr>
        <p:spPr>
          <a:xfrm>
            <a:off x="292516" y="1873763"/>
            <a:ext cx="159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WC 2014</a:t>
            </a:r>
          </a:p>
        </p:txBody>
      </p:sp>
      <p:sp>
        <p:nvSpPr>
          <p:cNvPr id="15" name="Toimintopainike: Seuraava 4">
            <a:hlinkClick r:id="rId7" highlightClick="1"/>
            <a:extLst>
              <a:ext uri="{FF2B5EF4-FFF2-40B4-BE49-F238E27FC236}">
                <a16:creationId xmlns:a16="http://schemas.microsoft.com/office/drawing/2014/main" id="{04DA9677-A61B-4490-8750-0BBC2E9B9F2A}"/>
              </a:ext>
            </a:extLst>
          </p:cNvPr>
          <p:cNvSpPr/>
          <p:nvPr/>
        </p:nvSpPr>
        <p:spPr>
          <a:xfrm>
            <a:off x="2061408" y="3846103"/>
            <a:ext cx="1798732" cy="10526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Skateboard</a:t>
            </a:r>
            <a:endParaRPr lang="fi-FI" dirty="0"/>
          </a:p>
          <a:p>
            <a:pPr algn="ctr"/>
            <a:r>
              <a:rPr lang="fi-FI" dirty="0"/>
              <a:t>”</a:t>
            </a:r>
            <a:r>
              <a:rPr lang="fi-FI" dirty="0" err="1"/>
              <a:t>procedure</a:t>
            </a:r>
            <a:r>
              <a:rPr lang="fi-FI" dirty="0"/>
              <a:t>”</a:t>
            </a:r>
          </a:p>
        </p:txBody>
      </p:sp>
      <p:sp>
        <p:nvSpPr>
          <p:cNvPr id="16" name="Toimintopainike: Seuraava 3">
            <a:hlinkClick r:id="rId8" highlightClick="1"/>
            <a:extLst>
              <a:ext uri="{FF2B5EF4-FFF2-40B4-BE49-F238E27FC236}">
                <a16:creationId xmlns:a16="http://schemas.microsoft.com/office/drawing/2014/main" id="{2121F148-4116-4505-8BD7-8292461CA019}"/>
              </a:ext>
            </a:extLst>
          </p:cNvPr>
          <p:cNvSpPr/>
          <p:nvPr/>
        </p:nvSpPr>
        <p:spPr>
          <a:xfrm>
            <a:off x="2107564" y="5159399"/>
            <a:ext cx="1752575" cy="1071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BMX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DAFB45F-99D3-4C53-BA07-7C9D727F8C5F}"/>
              </a:ext>
            </a:extLst>
          </p:cNvPr>
          <p:cNvSpPr txBox="1"/>
          <p:nvPr/>
        </p:nvSpPr>
        <p:spPr>
          <a:xfrm>
            <a:off x="2054115" y="1661486"/>
            <a:ext cx="188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Skateboard</a:t>
            </a:r>
            <a:r>
              <a:rPr lang="fi-FI" sz="2400" dirty="0"/>
              <a:t>/ BMX</a:t>
            </a:r>
          </a:p>
        </p:txBody>
      </p:sp>
    </p:spTree>
    <p:extLst>
      <p:ext uri="{BB962C8B-B14F-4D97-AF65-F5344CB8AC3E}">
        <p14:creationId xmlns:p14="http://schemas.microsoft.com/office/powerpoint/2010/main" val="1689587453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484784"/>
          </a:xfrm>
        </p:spPr>
        <p:txBody>
          <a:bodyPr/>
          <a:lstStyle/>
          <a:p>
            <a:r>
              <a:rPr lang="fi-FI" dirty="0"/>
              <a:t>Pitkittynyt toipuminen?	(Harmon 2013)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916832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Raleway Light" panose="020B0403030101060003" pitchFamily="34" charset="0"/>
              </a:rPr>
              <a:t>Ennustavat tekijät: Useampi oire, vaikeusaste ja oireiden kesto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Huimaus oli ennustavin tekijä toipumisen pitkittymisessä, &gt; yli 21 päivää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Päänsärky yli 60 tuntia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Kolme tai useampi oire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Väsyvyys, sumuinen olo / uupumus / sumuinen olo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659165" y="6356351"/>
            <a:ext cx="3264763" cy="313010"/>
          </a:xfrm>
        </p:spPr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  <a:endParaRPr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40293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Ennustavia tekijöitä?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fi-FI" dirty="0">
                <a:latin typeface="Raleway Light" panose="020B0403030101060003" pitchFamily="34" charset="0"/>
              </a:rPr>
              <a:t>Ikä: epäilys nuorten hitaammasta toipumisesta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Sukupuoli; epäilys naisten pidemmästä toipumisesta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fi-FI" dirty="0">
                <a:latin typeface="Raleway Light" panose="020B0403030101060003" pitchFamily="34" charset="0"/>
              </a:rPr>
              <a:t>Useampi aivotärähdys: Todennäköinen vaikutus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r>
              <a:rPr lang="en-US" dirty="0" err="1">
                <a:latin typeface="Raleway Light" panose="020B0403030101060003" pitchFamily="34" charset="0"/>
              </a:rPr>
              <a:t>Aivotärähdyshistorialla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yhteys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todettu</a:t>
            </a:r>
            <a:r>
              <a:rPr lang="en-US" dirty="0">
                <a:latin typeface="Raleway Light" panose="020B0403030101060003" pitchFamily="34" charset="0"/>
              </a:rPr>
              <a:t> mm:</a:t>
            </a:r>
          </a:p>
          <a:p>
            <a:pPr lvl="1"/>
            <a:r>
              <a:rPr lang="en-US" dirty="0" err="1">
                <a:latin typeface="Raleway Light" panose="020B0403030101060003" pitchFamily="34" charset="0"/>
              </a:rPr>
              <a:t>Useampaan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oireeseen</a:t>
            </a:r>
            <a:r>
              <a:rPr lang="en-US" dirty="0">
                <a:latin typeface="Raleway Light" panose="020B0403030101060003" pitchFamily="34" charset="0"/>
              </a:rPr>
              <a:t> pre-</a:t>
            </a:r>
            <a:r>
              <a:rPr lang="en-US" dirty="0" err="1">
                <a:latin typeface="Raleway Light" panose="020B0403030101060003" pitchFamily="34" charset="0"/>
              </a:rPr>
              <a:t>seasonilla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arvioituna</a:t>
            </a:r>
            <a:r>
              <a:rPr lang="en-US" dirty="0">
                <a:latin typeface="Raleway Light" panose="020B0403030101060003" pitchFamily="34" charset="0"/>
              </a:rPr>
              <a:t> (Abrahams et al., 2012) </a:t>
            </a:r>
          </a:p>
          <a:p>
            <a:pPr lvl="1"/>
            <a:r>
              <a:rPr lang="en-US" dirty="0" err="1">
                <a:latin typeface="Raleway Light" panose="020B0403030101060003" pitchFamily="34" charset="0"/>
              </a:rPr>
              <a:t>Oireiden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jatkumiseen</a:t>
            </a:r>
            <a:r>
              <a:rPr lang="en-US" dirty="0">
                <a:latin typeface="Raleway Light" panose="020B0403030101060003" pitchFamily="34" charset="0"/>
              </a:rPr>
              <a:t> </a:t>
            </a:r>
            <a:r>
              <a:rPr lang="en-US" dirty="0" err="1">
                <a:latin typeface="Raleway Light" panose="020B0403030101060003" pitchFamily="34" charset="0"/>
              </a:rPr>
              <a:t>yli</a:t>
            </a:r>
            <a:r>
              <a:rPr lang="en-US" dirty="0">
                <a:latin typeface="Raleway Light" panose="020B0403030101060003" pitchFamily="34" charset="0"/>
              </a:rPr>
              <a:t> 4 </a:t>
            </a:r>
            <a:r>
              <a:rPr lang="en-US" dirty="0" err="1">
                <a:latin typeface="Raleway Light" panose="020B0403030101060003" pitchFamily="34" charset="0"/>
              </a:rPr>
              <a:t>viikkoa</a:t>
            </a:r>
            <a:r>
              <a:rPr lang="en-US" dirty="0">
                <a:latin typeface="Raleway Light" panose="020B0403030101060003" pitchFamily="34" charset="0"/>
              </a:rPr>
              <a:t> (e.g., Castile et al., 2012; Miller et al., 2016; Wasserman et al., 2016) </a:t>
            </a:r>
          </a:p>
          <a:p>
            <a:endParaRPr lang="fi-FI" dirty="0">
              <a:latin typeface="Raleway Light" panose="020B0403030101060003" pitchFamily="34" charset="0"/>
            </a:endParaRPr>
          </a:p>
          <a:p>
            <a:pPr lvl="1"/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75571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Yleisimmät neuropsykologiset oireet</a:t>
            </a:r>
            <a:br>
              <a:rPr lang="fi-FI" sz="3600" dirty="0"/>
            </a:br>
            <a:r>
              <a:rPr lang="fi-FI" sz="3600" dirty="0"/>
              <a:t>Aivovammoissa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Toiminnan ohjauksen ongelmat; </a:t>
            </a:r>
          </a:p>
          <a:p>
            <a:pPr lvl="1"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1800" dirty="0">
                <a:latin typeface="Raleway Light" panose="020B0403030101060003" pitchFamily="34" charset="0"/>
              </a:rPr>
              <a:t>Suunnittelu, aloitekyky, ylläpitäminen ja loppuun saattaminen </a:t>
            </a:r>
          </a:p>
          <a:p>
            <a:pPr lvl="1"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1800" dirty="0">
                <a:latin typeface="Raleway Light" panose="020B0403030101060003" pitchFamily="34" charset="0"/>
              </a:rPr>
              <a:t>Myös juuttuminen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Muisti 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Keskittymisen ja tarkkaavaisuuden ylläpitäminen ja jakaminen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Käyttäytymisen säätelyn ongelmat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Mielialan ja tunne-elämän vaihtelut	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Hidastuminen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Vireystilan häiriöt</a:t>
            </a: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endParaRPr lang="fi-FI" sz="2000" dirty="0">
              <a:latin typeface="Raleway Light" panose="020B0403030101060003" pitchFamily="34" charset="0"/>
            </a:endParaRPr>
          </a:p>
          <a:p>
            <a:pPr>
              <a:lnSpc>
                <a:spcPct val="80000"/>
              </a:lnSpc>
              <a:buFont typeface="Times New Roman" pitchFamily="18" charset="0"/>
              <a:buChar char="•"/>
              <a:defRPr/>
            </a:pPr>
            <a:r>
              <a:rPr lang="fi-FI" sz="2000" dirty="0">
                <a:latin typeface="Raleway Light" panose="020B0403030101060003" pitchFamily="34" charset="0"/>
              </a:rPr>
              <a:t>Aistiherkkyydet (ääni, kuulo, tunto)			……</a:t>
            </a:r>
            <a:r>
              <a:rPr lang="fi-FI" sz="2000" dirty="0" err="1">
                <a:latin typeface="Raleway Light" panose="020B0403030101060003" pitchFamily="34" charset="0"/>
              </a:rPr>
              <a:t>jne</a:t>
            </a:r>
            <a:r>
              <a:rPr lang="fi-FI" sz="2000" dirty="0">
                <a:latin typeface="Raleway Light" panose="020B0403030101060003" pitchFamily="34" charset="0"/>
              </a:rPr>
              <a:t>…………..</a:t>
            </a:r>
          </a:p>
          <a:p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4916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”Fyysisiä oireita”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fi-FI" dirty="0">
                <a:latin typeface="Raleway Light" panose="020B0403030101060003" pitchFamily="34" charset="0"/>
              </a:rPr>
              <a:t>Tasapainovaikeus</a:t>
            </a:r>
          </a:p>
          <a:p>
            <a:r>
              <a:rPr lang="fi-FI" dirty="0">
                <a:latin typeface="Raleway Light" panose="020B0403030101060003" pitchFamily="34" charset="0"/>
              </a:rPr>
              <a:t>Kömpelyys</a:t>
            </a:r>
          </a:p>
          <a:p>
            <a:r>
              <a:rPr lang="fi-FI" dirty="0">
                <a:latin typeface="Raleway Light" panose="020B0403030101060003" pitchFamily="34" charset="0"/>
              </a:rPr>
              <a:t>Tuntomuutokset</a:t>
            </a:r>
          </a:p>
          <a:p>
            <a:r>
              <a:rPr lang="fi-FI" dirty="0">
                <a:latin typeface="Raleway Light" panose="020B0403030101060003" pitchFamily="34" charset="0"/>
              </a:rPr>
              <a:t>Lihasvoiman heikkous</a:t>
            </a:r>
          </a:p>
          <a:p>
            <a:r>
              <a:rPr lang="fi-FI" dirty="0">
                <a:latin typeface="Raleway Light" panose="020B0403030101060003" pitchFamily="34" charset="0"/>
              </a:rPr>
              <a:t>Lihasjännityksen muutokset</a:t>
            </a:r>
          </a:p>
          <a:p>
            <a:r>
              <a:rPr lang="fi-FI" dirty="0">
                <a:latin typeface="Raleway Light" panose="020B0403030101060003" pitchFamily="34" charset="0"/>
              </a:rPr>
              <a:t>Hahmotushäiriöt</a:t>
            </a:r>
          </a:p>
          <a:p>
            <a:r>
              <a:rPr lang="fi-FI" dirty="0">
                <a:latin typeface="Raleway Light" panose="020B0403030101060003" pitchFamily="34" charset="0"/>
              </a:rPr>
              <a:t>Hitaus</a:t>
            </a:r>
          </a:p>
          <a:p>
            <a:r>
              <a:rPr lang="fi-FI" dirty="0">
                <a:latin typeface="Raleway Light" panose="020B0403030101060003" pitchFamily="34" charset="0"/>
              </a:rPr>
              <a:t>Kivut		……………</a:t>
            </a:r>
            <a:r>
              <a:rPr lang="fi-FI" dirty="0" err="1">
                <a:latin typeface="Raleway Light" panose="020B0403030101060003" pitchFamily="34" charset="0"/>
              </a:rPr>
              <a:t>jne</a:t>
            </a:r>
            <a:r>
              <a:rPr lang="fi-FI" dirty="0">
                <a:latin typeface="Raleway Light" panose="020B0403030101060003" pitchFamily="34" charset="0"/>
              </a:rPr>
              <a:t>…………….</a:t>
            </a:r>
          </a:p>
          <a:p>
            <a:endParaRPr lang="fi-FI" dirty="0">
              <a:latin typeface="Raleway Light" panose="020B0403030101060003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32074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Arkeen palaaminen</a:t>
            </a:r>
            <a:br>
              <a:rPr lang="fi-FI" dirty="0"/>
            </a:br>
            <a:r>
              <a:rPr lang="fi-FI" dirty="0"/>
              <a:t>Urheilu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i-FI" dirty="0"/>
              <a:t>Vamman jälkeinen kilpailuun palaaminen alkaa asteittain </a:t>
            </a:r>
          </a:p>
          <a:p>
            <a:pPr marL="457200" indent="-457200"/>
            <a:endParaRPr lang="fi-FI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Lepo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Kevyt harjoittelu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Asteittain rasituksen kohottaminen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Lajikohtainen harjoittelu, ei kontaktia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Lajikohtainen harjoittelu, normaali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fi-FI" dirty="0"/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fi-FI" dirty="0"/>
              <a:t>Paluu kilpailuun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i-FI"/>
              <a:t>Matti Vartiainen / Sport Concussion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26</a:t>
            </a:fld>
            <a:endParaRPr kumimoji="0" lang="fi-FI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6300788" y="2573163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lang="fi-FI" sz="2400" b="0" dirty="0">
                <a:solidFill>
                  <a:schemeClr val="tx1"/>
                </a:solidFill>
              </a:rPr>
              <a:t>Huomio vasteissa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4861048" y="5069841"/>
            <a:ext cx="403212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lang="fi-FI" sz="2400" b="0" dirty="0">
                <a:solidFill>
                  <a:schemeClr val="tx1"/>
                </a:solidFill>
              </a:rPr>
              <a:t>Niskan huomiointi ja/tai </a:t>
            </a:r>
          </a:p>
          <a:p>
            <a:pPr algn="ctr">
              <a:spcBef>
                <a:spcPts val="600"/>
              </a:spcBef>
            </a:pPr>
            <a:r>
              <a:rPr lang="fi-FI" sz="2400" b="0" dirty="0">
                <a:solidFill>
                  <a:schemeClr val="tx1"/>
                </a:solidFill>
              </a:rPr>
              <a:t>Kipuhoidot!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52959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Rest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activities</a:t>
            </a:r>
            <a:endParaRPr lang="fi-FI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Times New Roman" pitchFamily="18" charset="0"/>
              <a:buChar char="•"/>
            </a:pPr>
            <a:r>
              <a:rPr lang="fi-FI" dirty="0"/>
              <a:t>REST 1-2 </a:t>
            </a:r>
            <a:r>
              <a:rPr lang="fi-FI" dirty="0" err="1"/>
              <a:t>days</a:t>
            </a:r>
            <a:r>
              <a:rPr lang="fi-FI" dirty="0"/>
              <a:t>? </a:t>
            </a:r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does</a:t>
            </a:r>
            <a:r>
              <a:rPr lang="fi-FI" dirty="0"/>
              <a:t> </a:t>
            </a:r>
            <a:r>
              <a:rPr lang="fi-FI" dirty="0" err="1"/>
              <a:t>it</a:t>
            </a:r>
            <a:r>
              <a:rPr lang="fi-FI" dirty="0"/>
              <a:t> </a:t>
            </a:r>
            <a:r>
              <a:rPr lang="fi-FI" dirty="0" err="1"/>
              <a:t>mean</a:t>
            </a:r>
            <a:r>
              <a:rPr lang="fi-FI" dirty="0"/>
              <a:t>?</a:t>
            </a:r>
          </a:p>
          <a:p>
            <a:pPr>
              <a:buFont typeface="Times New Roman" pitchFamily="18" charset="0"/>
              <a:buChar char="•"/>
            </a:pPr>
            <a:endParaRPr lang="fi-FI" dirty="0"/>
          </a:p>
          <a:p>
            <a:pPr>
              <a:buFont typeface="Times New Roman" pitchFamily="18" charset="0"/>
              <a:buChar char="•"/>
            </a:pPr>
            <a:r>
              <a:rPr lang="fi-FI" dirty="0" err="1"/>
              <a:t>Cognitive</a:t>
            </a:r>
            <a:r>
              <a:rPr lang="fi-FI" dirty="0"/>
              <a:t> and </a:t>
            </a:r>
            <a:r>
              <a:rPr lang="fi-FI" dirty="0" err="1"/>
              <a:t>physical</a:t>
            </a:r>
            <a:r>
              <a:rPr lang="fi-FI" dirty="0"/>
              <a:t> </a:t>
            </a:r>
            <a:r>
              <a:rPr lang="fi-FI" dirty="0" err="1"/>
              <a:t>rest</a:t>
            </a:r>
            <a:r>
              <a:rPr lang="fi-FI" dirty="0"/>
              <a:t> </a:t>
            </a:r>
            <a:r>
              <a:rPr lang="fi-FI" dirty="0" err="1"/>
              <a:t>beacuse</a:t>
            </a:r>
            <a:r>
              <a:rPr lang="fi-FI" dirty="0"/>
              <a:t> of </a:t>
            </a:r>
            <a:r>
              <a:rPr lang="fi-FI" dirty="0" err="1"/>
              <a:t>possible</a:t>
            </a:r>
            <a:r>
              <a:rPr lang="fi-FI" dirty="0"/>
              <a:t> </a:t>
            </a:r>
            <a:r>
              <a:rPr lang="fi-FI" dirty="0" err="1"/>
              <a:t>neurometabolic</a:t>
            </a:r>
            <a:r>
              <a:rPr lang="fi-FI" dirty="0"/>
              <a:t> </a:t>
            </a:r>
            <a:r>
              <a:rPr lang="fi-FI" dirty="0" err="1"/>
              <a:t>crisis</a:t>
            </a:r>
            <a:r>
              <a:rPr lang="fi-FI" dirty="0"/>
              <a:t> </a:t>
            </a:r>
          </a:p>
          <a:p>
            <a:pPr>
              <a:buFont typeface="Times New Roman" pitchFamily="18" charset="0"/>
              <a:buChar char="•"/>
            </a:pPr>
            <a:endParaRPr lang="fi-FI" dirty="0"/>
          </a:p>
          <a:p>
            <a:pPr>
              <a:buFont typeface="Times New Roman" pitchFamily="18" charset="0"/>
              <a:buChar char="•"/>
            </a:pPr>
            <a:r>
              <a:rPr lang="fi-FI" dirty="0" err="1"/>
              <a:t>Monitoring</a:t>
            </a:r>
            <a:r>
              <a:rPr lang="fi-FI" dirty="0"/>
              <a:t> </a:t>
            </a:r>
            <a:r>
              <a:rPr lang="fi-FI" dirty="0" err="1"/>
              <a:t>everyday</a:t>
            </a:r>
            <a:r>
              <a:rPr lang="fi-FI" dirty="0"/>
              <a:t> life?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084168" y="4797152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563888" y="6407944"/>
            <a:ext cx="3288272" cy="450056"/>
          </a:xfrm>
        </p:spPr>
        <p:txBody>
          <a:bodyPr/>
          <a:lstStyle/>
          <a:p>
            <a:r>
              <a:rPr kumimoji="0" lang="fi-FI" dirty="0"/>
              <a:t>Matti Vartiainen; </a:t>
            </a:r>
            <a:r>
              <a:rPr kumimoji="0" lang="fi-FI" dirty="0" err="1"/>
              <a:t>Concussion</a:t>
            </a:r>
            <a:r>
              <a:rPr kumimoji="0" lang="fi-FI" dirty="0"/>
              <a:t> and Sport</a:t>
            </a:r>
          </a:p>
        </p:txBody>
      </p:sp>
    </p:spTree>
    <p:extLst>
      <p:ext uri="{BB962C8B-B14F-4D97-AF65-F5344CB8AC3E}">
        <p14:creationId xmlns:p14="http://schemas.microsoft.com/office/powerpoint/2010/main" val="1525122429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smtClean="0">
                <a:solidFill>
                  <a:prstClr val="black"/>
                </a:solidFill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2453"/>
            <a:ext cx="5175708" cy="55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272137019"/>
              </p:ext>
            </p:extLst>
          </p:nvPr>
        </p:nvGraphicFramePr>
        <p:xfrm>
          <a:off x="634568" y="-40486"/>
          <a:ext cx="8172284" cy="6879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kstiruutu 7"/>
          <p:cNvSpPr txBox="1">
            <a:spLocks noChangeArrowheads="1"/>
          </p:cNvSpPr>
          <p:nvPr/>
        </p:nvSpPr>
        <p:spPr bwMode="auto">
          <a:xfrm>
            <a:off x="3563888" y="1700809"/>
            <a:ext cx="1800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i-FI" altLang="fi-FI" sz="3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~ 1,3 kg</a:t>
            </a:r>
          </a:p>
        </p:txBody>
      </p:sp>
      <p:grpSp>
        <p:nvGrpSpPr>
          <p:cNvPr id="10" name="Ryhmä 9"/>
          <p:cNvGrpSpPr/>
          <p:nvPr/>
        </p:nvGrpSpPr>
        <p:grpSpPr>
          <a:xfrm>
            <a:off x="-180528" y="73742"/>
            <a:ext cx="2448272" cy="1950232"/>
            <a:chOff x="3433377" y="1596"/>
            <a:chExt cx="1269369" cy="836679"/>
          </a:xfrm>
        </p:grpSpPr>
        <p:sp>
          <p:nvSpPr>
            <p:cNvPr id="11" name="Ellipsi 10"/>
            <p:cNvSpPr/>
            <p:nvPr/>
          </p:nvSpPr>
          <p:spPr>
            <a:xfrm>
              <a:off x="3433377" y="1596"/>
              <a:ext cx="1269369" cy="83667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fi-FI" dirty="0"/>
                <a:t>MITÄ </a:t>
              </a:r>
            </a:p>
            <a:p>
              <a:pPr algn="ctr"/>
              <a:r>
                <a:rPr lang="fi-FI" dirty="0"/>
                <a:t>ON TASAPAINO?</a:t>
              </a:r>
            </a:p>
          </p:txBody>
        </p:sp>
        <p:sp>
          <p:nvSpPr>
            <p:cNvPr id="12" name="Ellipsi 4"/>
            <p:cNvSpPr/>
            <p:nvPr/>
          </p:nvSpPr>
          <p:spPr>
            <a:xfrm>
              <a:off x="3619272" y="124125"/>
              <a:ext cx="897579" cy="591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i-FI" sz="1200" kern="1200" dirty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A343E30-314B-4D70-ABFD-7EFC1157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</p:spTree>
    <p:extLst>
      <p:ext uri="{BB962C8B-B14F-4D97-AF65-F5344CB8AC3E}">
        <p14:creationId xmlns:p14="http://schemas.microsoft.com/office/powerpoint/2010/main" val="2767043183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19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108319"/>
            <a:ext cx="4104456" cy="353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37339"/>
            <a:ext cx="6552728" cy="472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8319"/>
            <a:ext cx="3778424" cy="320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5214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14300"/>
            <a:ext cx="7337425" cy="1141412"/>
          </a:xfrm>
        </p:spPr>
        <p:txBody>
          <a:bodyPr/>
          <a:lstStyle/>
          <a:p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Matti Vartiainen 2018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80728"/>
            <a:ext cx="9036496" cy="518457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fi-FI" sz="2800" dirty="0"/>
              <a:t>PT, </a:t>
            </a:r>
            <a:r>
              <a:rPr lang="fi-FI" sz="2800" dirty="0" err="1"/>
              <a:t>M.Sc</a:t>
            </a:r>
            <a:r>
              <a:rPr lang="fi-FI" sz="2800" dirty="0"/>
              <a:t>., (</a:t>
            </a:r>
            <a:r>
              <a:rPr lang="fi-FI" sz="2800" dirty="0" err="1"/>
              <a:t>Neurological</a:t>
            </a:r>
            <a:r>
              <a:rPr lang="fi-FI" sz="2800" dirty="0"/>
              <a:t>) </a:t>
            </a:r>
            <a:r>
              <a:rPr lang="fi-FI" sz="2800" dirty="0" err="1"/>
              <a:t>since</a:t>
            </a:r>
            <a:r>
              <a:rPr lang="fi-FI" sz="2800" dirty="0"/>
              <a:t> 1998</a:t>
            </a:r>
          </a:p>
          <a:p>
            <a:pPr>
              <a:buFont typeface="Times New Roman" pitchFamily="18" charset="0"/>
              <a:buChar char="•"/>
            </a:pPr>
            <a:r>
              <a:rPr lang="fi-FI" sz="2800" dirty="0"/>
              <a:t>Brain </a:t>
            </a:r>
            <a:r>
              <a:rPr lang="fi-FI" sz="2800" dirty="0" err="1"/>
              <a:t>injuries</a:t>
            </a:r>
            <a:r>
              <a:rPr lang="fi-FI" sz="2800" dirty="0"/>
              <a:t> and </a:t>
            </a:r>
            <a:r>
              <a:rPr lang="fi-FI" sz="2800" dirty="0" err="1"/>
              <a:t>Concussions</a:t>
            </a:r>
            <a:r>
              <a:rPr lang="fi-FI" sz="2800" dirty="0"/>
              <a:t> (Sport) </a:t>
            </a:r>
          </a:p>
          <a:p>
            <a:pPr>
              <a:buFont typeface="Times New Roman" pitchFamily="18" charset="0"/>
              <a:buChar char="•"/>
            </a:pPr>
            <a:endParaRPr lang="fi-FI" sz="2800" dirty="0"/>
          </a:p>
          <a:p>
            <a:pPr>
              <a:buFont typeface="Times New Roman" pitchFamily="18" charset="0"/>
              <a:buChar char="•"/>
            </a:pPr>
            <a:r>
              <a:rPr lang="fi-FI" sz="2800" dirty="0" err="1"/>
              <a:t>PhD</a:t>
            </a:r>
            <a:r>
              <a:rPr lang="fi-FI" sz="2800" dirty="0"/>
              <a:t> is </a:t>
            </a:r>
            <a:r>
              <a:rPr lang="fi-FI" sz="2800" dirty="0" err="1"/>
              <a:t>about</a:t>
            </a:r>
            <a:r>
              <a:rPr lang="fi-FI" sz="2800" dirty="0"/>
              <a:t>; </a:t>
            </a:r>
            <a:r>
              <a:rPr lang="en-GB" sz="2800" dirty="0"/>
              <a:t>Concussion, Sport, Motor, Cognitive</a:t>
            </a:r>
          </a:p>
          <a:p>
            <a:pPr lvl="1">
              <a:buFont typeface="Times New Roman" pitchFamily="18" charset="0"/>
              <a:buChar char="•"/>
            </a:pPr>
            <a:r>
              <a:rPr lang="en-GB" sz="1600" dirty="0"/>
              <a:t>Behavioural Sciences, Cognitive Psychology and Neuropsychology, University of Helsinki </a:t>
            </a:r>
          </a:p>
          <a:p>
            <a:pPr>
              <a:buFont typeface="Times New Roman" pitchFamily="18" charset="0"/>
              <a:buChar char="•"/>
            </a:pPr>
            <a:endParaRPr lang="fi-FI" sz="2000" dirty="0"/>
          </a:p>
          <a:p>
            <a:pPr>
              <a:buFont typeface="Times New Roman" pitchFamily="18" charset="0"/>
              <a:buChar char="•"/>
            </a:pPr>
            <a:r>
              <a:rPr lang="fi-FI" sz="2800" dirty="0" err="1"/>
              <a:t>Baseline</a:t>
            </a:r>
            <a:r>
              <a:rPr lang="fi-FI" sz="2800" dirty="0"/>
              <a:t> for </a:t>
            </a:r>
            <a:r>
              <a:rPr lang="fi-FI" sz="2800" dirty="0" err="1"/>
              <a:t>over</a:t>
            </a:r>
            <a:r>
              <a:rPr lang="fi-FI" sz="2800" dirty="0"/>
              <a:t> 4000 </a:t>
            </a:r>
            <a:r>
              <a:rPr lang="fi-FI" sz="2800" dirty="0" err="1"/>
              <a:t>athletes</a:t>
            </a:r>
            <a:endParaRPr lang="fi-FI" sz="2800" dirty="0"/>
          </a:p>
          <a:p>
            <a:pPr>
              <a:buFont typeface="Times New Roman" pitchFamily="18" charset="0"/>
              <a:buChar char="•"/>
            </a:pPr>
            <a:r>
              <a:rPr lang="fi-FI" sz="2800" dirty="0" err="1"/>
              <a:t>Over</a:t>
            </a:r>
            <a:r>
              <a:rPr lang="fi-FI" sz="2800" dirty="0"/>
              <a:t> 1000 </a:t>
            </a:r>
            <a:r>
              <a:rPr lang="fi-FI" sz="2800" dirty="0" err="1"/>
              <a:t>post-concussion</a:t>
            </a:r>
            <a:r>
              <a:rPr lang="fi-FI" sz="2800" dirty="0"/>
              <a:t> </a:t>
            </a:r>
            <a:r>
              <a:rPr lang="fi-FI" sz="2800" dirty="0" err="1"/>
              <a:t>rehab</a:t>
            </a:r>
            <a:r>
              <a:rPr lang="fi-FI" sz="2800" dirty="0"/>
              <a:t> </a:t>
            </a:r>
            <a:r>
              <a:rPr lang="fi-FI" sz="2800" dirty="0" err="1"/>
              <a:t>processes</a:t>
            </a:r>
            <a:endParaRPr lang="fi-FI" sz="2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3</a:t>
            </a:fld>
            <a:endParaRPr kumimoji="0" lang="fi-FI"/>
          </a:p>
        </p:txBody>
      </p:sp>
    </p:spTree>
    <p:extLst>
      <p:ext uri="{BB962C8B-B14F-4D97-AF65-F5344CB8AC3E}">
        <p14:creationId xmlns:p14="http://schemas.microsoft.com/office/powerpoint/2010/main" val="2840006679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Bed rest exceeding three days is not recommended </a:t>
            </a:r>
          </a:p>
          <a:p>
            <a:endParaRPr lang="en-US" dirty="0"/>
          </a:p>
          <a:p>
            <a:r>
              <a:rPr lang="en-US" dirty="0"/>
              <a:t>Gradual resumption of pre-injury activities should begin as soon as tolerated. </a:t>
            </a:r>
          </a:p>
          <a:p>
            <a:endParaRPr lang="en-US" dirty="0"/>
          </a:p>
          <a:p>
            <a:r>
              <a:rPr lang="fi-FI" dirty="0"/>
              <a:t>Ie. </a:t>
            </a:r>
            <a:r>
              <a:rPr lang="fi-FI" dirty="0" err="1"/>
              <a:t>Immediate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delayed</a:t>
            </a:r>
            <a:r>
              <a:rPr lang="fi-FI" dirty="0"/>
              <a:t> </a:t>
            </a:r>
            <a:r>
              <a:rPr lang="fi-FI" dirty="0" err="1"/>
              <a:t>removal</a:t>
            </a:r>
            <a:r>
              <a:rPr lang="fi-FI" dirty="0"/>
              <a:t> (</a:t>
            </a:r>
            <a:r>
              <a:rPr lang="fi-FI" dirty="0" err="1"/>
              <a:t>Asken</a:t>
            </a:r>
            <a:r>
              <a:rPr lang="fi-FI" dirty="0"/>
              <a:t> et al. 2016) </a:t>
            </a:r>
            <a:r>
              <a:rPr lang="fi-FI" dirty="0" err="1"/>
              <a:t>Delayed</a:t>
            </a:r>
            <a:r>
              <a:rPr lang="fi-FI" dirty="0"/>
              <a:t> = 4.9 d </a:t>
            </a:r>
            <a:r>
              <a:rPr lang="fi-FI" dirty="0" err="1"/>
              <a:t>more</a:t>
            </a:r>
            <a:r>
              <a:rPr lang="fi-FI" dirty="0"/>
              <a:t> &amp; 2.2 </a:t>
            </a:r>
            <a:r>
              <a:rPr lang="fi-FI" dirty="0" err="1"/>
              <a:t>times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likely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prolonged</a:t>
            </a:r>
            <a:r>
              <a:rPr lang="fi-FI" dirty="0"/>
              <a:t> </a:t>
            </a:r>
            <a:r>
              <a:rPr lang="fi-FI" dirty="0" err="1"/>
              <a:t>recovery</a:t>
            </a:r>
            <a:r>
              <a:rPr lang="fi-FI" dirty="0"/>
              <a:t> (8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days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30</a:t>
            </a:fld>
            <a:endParaRPr kumimoji="0"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Rest</a:t>
            </a:r>
            <a:endParaRPr lang="fi-FI" dirty="0"/>
          </a:p>
        </p:txBody>
      </p:sp>
      <p:sp>
        <p:nvSpPr>
          <p:cNvPr id="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</p:spPr>
        <p:txBody>
          <a:bodyPr/>
          <a:lstStyle/>
          <a:p>
            <a:r>
              <a:rPr kumimoji="0" lang="fi-FI" dirty="0"/>
              <a:t>Matti Vartiainen; </a:t>
            </a:r>
            <a:r>
              <a:rPr kumimoji="0" lang="fi-FI" dirty="0" err="1"/>
              <a:t>Concussion</a:t>
            </a:r>
            <a:r>
              <a:rPr kumimoji="0" lang="fi-FI" dirty="0"/>
              <a:t> and Sport /</a:t>
            </a:r>
            <a:r>
              <a:rPr kumimoji="0" lang="fi-FI" dirty="0" err="1"/>
              <a:t>from</a:t>
            </a:r>
            <a:r>
              <a:rPr kumimoji="0" lang="fi-FI" dirty="0"/>
              <a:t> </a:t>
            </a:r>
            <a:r>
              <a:rPr kumimoji="0" lang="fi-FI" dirty="0" err="1"/>
              <a:t>Iversion</a:t>
            </a:r>
            <a:r>
              <a:rPr kumimoji="0" lang="fi-FI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1988824025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83593" y="476672"/>
            <a:ext cx="80772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fi-FI" sz="4800" dirty="0"/>
              <a:t>2. </a:t>
            </a:r>
            <a:r>
              <a:rPr lang="fi-FI" sz="4800" dirty="0" err="1"/>
              <a:t>Light</a:t>
            </a:r>
            <a:r>
              <a:rPr lang="fi-FI" sz="4800" dirty="0"/>
              <a:t> aerobic </a:t>
            </a:r>
            <a:r>
              <a:rPr lang="fi-FI" sz="4800" dirty="0" err="1"/>
              <a:t>excercise</a:t>
            </a:r>
            <a:r>
              <a:rPr lang="fi-FI" sz="4800" dirty="0"/>
              <a:t> (</a:t>
            </a:r>
            <a:r>
              <a:rPr lang="fi-FI" sz="4800" dirty="0" err="1"/>
              <a:t>subsymptom</a:t>
            </a:r>
            <a:r>
              <a:rPr lang="fi-FI" sz="4800" dirty="0"/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86160" y="2060848"/>
            <a:ext cx="8322444" cy="4608512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wait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long</a:t>
            </a:r>
          </a:p>
          <a:p>
            <a:pPr>
              <a:buFont typeface="Times New Roman" pitchFamily="18" charset="0"/>
              <a:buChar char="•"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Cycling</a:t>
            </a:r>
            <a:r>
              <a:rPr lang="fi-FI" sz="2400" dirty="0"/>
              <a:t> (…..</a:t>
            </a:r>
            <a:r>
              <a:rPr lang="fi-FI" sz="2400" dirty="0" err="1"/>
              <a:t>walking</a:t>
            </a:r>
            <a:r>
              <a:rPr lang="fi-FI" dirty="0"/>
              <a:t>?)</a:t>
            </a:r>
            <a:endParaRPr lang="fi-FI" sz="2400" dirty="0"/>
          </a:p>
          <a:p>
            <a:pPr>
              <a:buFont typeface="Times New Roman" pitchFamily="18" charset="0"/>
              <a:buChar char="•"/>
            </a:pPr>
            <a:endParaRPr lang="fi-FI" sz="2400" dirty="0"/>
          </a:p>
          <a:p>
            <a:pPr>
              <a:buFont typeface="Times New Roman" pitchFamily="18" charset="0"/>
              <a:buChar char="•"/>
            </a:pPr>
            <a:endParaRPr lang="fi-FI" sz="240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501650"/>
          </a:xfrm>
        </p:spPr>
        <p:txBody>
          <a:bodyPr/>
          <a:lstStyle/>
          <a:p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Vartiainen; </a:t>
            </a:r>
            <a:r>
              <a:rPr lang="fi-FI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Concussion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and Sport</a:t>
            </a:r>
            <a:endParaRPr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4774840"/>
            <a:ext cx="8294315" cy="1052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i-FI" sz="1600" dirty="0" err="1"/>
              <a:t>Leddy</a:t>
            </a:r>
            <a:r>
              <a:rPr lang="fi-FI" sz="1600" dirty="0"/>
              <a:t>.  et al. A </a:t>
            </a:r>
            <a:r>
              <a:rPr lang="fi-FI" sz="1600" dirty="0" err="1"/>
              <a:t>preliminary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of </a:t>
            </a:r>
            <a:r>
              <a:rPr lang="fi-FI" sz="1600" dirty="0" err="1"/>
              <a:t>subsymtom</a:t>
            </a:r>
            <a:r>
              <a:rPr lang="fi-FI" sz="1600" dirty="0"/>
              <a:t> </a:t>
            </a:r>
            <a:r>
              <a:rPr lang="fi-FI" sz="1600" dirty="0" err="1"/>
              <a:t>treshold</a:t>
            </a:r>
            <a:r>
              <a:rPr lang="fi-FI" sz="1600" dirty="0"/>
              <a:t> </a:t>
            </a:r>
            <a:r>
              <a:rPr lang="fi-FI" sz="1600" dirty="0" err="1"/>
              <a:t>exercise</a:t>
            </a:r>
            <a:r>
              <a:rPr lang="fi-FI" sz="1600" dirty="0"/>
              <a:t> </a:t>
            </a:r>
            <a:r>
              <a:rPr lang="fi-FI" sz="1600" dirty="0" err="1"/>
              <a:t>training</a:t>
            </a:r>
            <a:r>
              <a:rPr lang="fi-FI" sz="1600" dirty="0"/>
              <a:t> for </a:t>
            </a:r>
            <a:r>
              <a:rPr lang="fi-FI" sz="1600" dirty="0" err="1"/>
              <a:t>refractory</a:t>
            </a:r>
            <a:r>
              <a:rPr lang="fi-FI" sz="1600" dirty="0"/>
              <a:t> </a:t>
            </a:r>
            <a:r>
              <a:rPr lang="fi-FI" sz="1600" dirty="0" err="1"/>
              <a:t>post-concussion</a:t>
            </a:r>
            <a:r>
              <a:rPr lang="fi-FI" sz="1600" dirty="0"/>
              <a:t> </a:t>
            </a:r>
            <a:r>
              <a:rPr lang="fi-FI" sz="1600" dirty="0" err="1"/>
              <a:t>syndrome</a:t>
            </a:r>
            <a:r>
              <a:rPr lang="fi-FI" sz="1600" dirty="0"/>
              <a:t>. </a:t>
            </a:r>
            <a:r>
              <a:rPr lang="fi-FI" sz="1600" dirty="0" err="1"/>
              <a:t>Clin</a:t>
            </a:r>
            <a:r>
              <a:rPr lang="fi-FI" sz="1600" dirty="0"/>
              <a:t> J </a:t>
            </a:r>
            <a:r>
              <a:rPr lang="fi-FI" sz="1600" dirty="0" err="1"/>
              <a:t>Sprt</a:t>
            </a:r>
            <a:r>
              <a:rPr lang="fi-FI" sz="1600" dirty="0"/>
              <a:t> </a:t>
            </a:r>
            <a:r>
              <a:rPr lang="fi-FI" sz="1600" dirty="0" err="1"/>
              <a:t>Med</a:t>
            </a:r>
            <a:r>
              <a:rPr lang="fi-FI" sz="1600" dirty="0"/>
              <a:t>. 2010:20;21-27</a:t>
            </a:r>
          </a:p>
          <a:p>
            <a:pPr algn="l">
              <a:lnSpc>
                <a:spcPct val="100000"/>
              </a:lnSpc>
            </a:pPr>
            <a:endParaRPr lang="fi-FI" sz="1600" dirty="0"/>
          </a:p>
          <a:p>
            <a:pPr algn="l">
              <a:lnSpc>
                <a:spcPct val="100000"/>
              </a:lnSpc>
            </a:pPr>
            <a:endParaRPr lang="fi-FI" sz="1600" dirty="0"/>
          </a:p>
          <a:p>
            <a:pPr algn="l">
              <a:lnSpc>
                <a:spcPct val="100000"/>
              </a:lnSpc>
            </a:pPr>
            <a:r>
              <a:rPr lang="fi-FI" sz="1600" dirty="0" err="1"/>
              <a:t>Gagnon</a:t>
            </a:r>
            <a:r>
              <a:rPr lang="fi-FI" sz="1600" dirty="0"/>
              <a:t> I et al. A </a:t>
            </a:r>
            <a:r>
              <a:rPr lang="fi-FI" sz="1600" dirty="0" err="1"/>
              <a:t>pilot</a:t>
            </a:r>
            <a:r>
              <a:rPr lang="fi-FI" sz="1600" dirty="0"/>
              <a:t> </a:t>
            </a:r>
            <a:r>
              <a:rPr lang="fi-FI" sz="1600" dirty="0" err="1"/>
              <a:t>study</a:t>
            </a:r>
            <a:r>
              <a:rPr lang="fi-FI" sz="1600" dirty="0"/>
              <a:t> of </a:t>
            </a:r>
            <a:r>
              <a:rPr lang="fi-FI" sz="1600" dirty="0" err="1"/>
              <a:t>active</a:t>
            </a:r>
            <a:r>
              <a:rPr lang="fi-FI" sz="1600" dirty="0"/>
              <a:t> </a:t>
            </a:r>
            <a:r>
              <a:rPr lang="fi-FI" sz="1600" dirty="0" err="1"/>
              <a:t>rehabilitation</a:t>
            </a:r>
            <a:r>
              <a:rPr lang="fi-FI" sz="1600" dirty="0"/>
              <a:t> for </a:t>
            </a:r>
            <a:r>
              <a:rPr lang="fi-FI" sz="1600" dirty="0" err="1"/>
              <a:t>adolecents</a:t>
            </a:r>
            <a:r>
              <a:rPr lang="fi-FI" sz="1600" dirty="0"/>
              <a:t> </a:t>
            </a:r>
            <a:r>
              <a:rPr lang="fi-FI" sz="1600" dirty="0" err="1"/>
              <a:t>who</a:t>
            </a:r>
            <a:r>
              <a:rPr lang="fi-FI" sz="1600" dirty="0"/>
              <a:t> </a:t>
            </a:r>
            <a:r>
              <a:rPr lang="fi-FI" sz="1600" dirty="0" err="1"/>
              <a:t>are</a:t>
            </a:r>
            <a:r>
              <a:rPr lang="fi-FI" sz="1600" dirty="0"/>
              <a:t> </a:t>
            </a:r>
            <a:r>
              <a:rPr lang="fi-FI" sz="1600" dirty="0" err="1"/>
              <a:t>slow</a:t>
            </a:r>
            <a:r>
              <a:rPr lang="fi-FI" sz="1600" dirty="0"/>
              <a:t> to </a:t>
            </a:r>
            <a:r>
              <a:rPr lang="fi-FI" sz="1600" dirty="0" err="1"/>
              <a:t>recover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sport-related</a:t>
            </a:r>
            <a:r>
              <a:rPr lang="fi-FI" sz="1600" dirty="0"/>
              <a:t> </a:t>
            </a:r>
            <a:r>
              <a:rPr lang="fi-FI" sz="1600" dirty="0" err="1"/>
              <a:t>concussion</a:t>
            </a:r>
            <a:r>
              <a:rPr lang="fi-FI" sz="1600" dirty="0"/>
              <a:t>. </a:t>
            </a:r>
            <a:r>
              <a:rPr lang="fi-FI" sz="1600" dirty="0" err="1"/>
              <a:t>Scand</a:t>
            </a:r>
            <a:r>
              <a:rPr lang="fi-FI" sz="1600" dirty="0"/>
              <a:t> J </a:t>
            </a:r>
            <a:r>
              <a:rPr lang="fi-FI" sz="1600" dirty="0" err="1"/>
              <a:t>Med</a:t>
            </a:r>
            <a:r>
              <a:rPr lang="fi-FI" sz="1600" dirty="0"/>
              <a:t> </a:t>
            </a:r>
            <a:r>
              <a:rPr lang="fi-FI" sz="1600" dirty="0" err="1"/>
              <a:t>Sci</a:t>
            </a:r>
            <a:r>
              <a:rPr lang="fi-FI" sz="1600" dirty="0"/>
              <a:t> </a:t>
            </a:r>
            <a:r>
              <a:rPr lang="fi-FI" sz="1600" dirty="0" err="1"/>
              <a:t>Sports</a:t>
            </a:r>
            <a:r>
              <a:rPr lang="fi-FI" sz="1600" dirty="0"/>
              <a:t>. 2015 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551613" y="2780928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149107412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In </a:t>
            </a:r>
            <a:r>
              <a:rPr lang="fi-FI" dirty="0" err="1"/>
              <a:t>concussions</a:t>
            </a:r>
            <a:r>
              <a:rPr lang="fi-FI" dirty="0"/>
              <a:t>;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might</a:t>
            </a:r>
            <a:r>
              <a:rPr lang="fi-FI" dirty="0"/>
              <a:t> </a:t>
            </a:r>
            <a:r>
              <a:rPr lang="fi-FI" dirty="0" err="1"/>
              <a:t>lose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Oculomotor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  <a:p>
            <a:pPr lvl="1"/>
            <a:r>
              <a:rPr lang="fi-FI" dirty="0" err="1"/>
              <a:t>Adequate</a:t>
            </a:r>
            <a:r>
              <a:rPr lang="fi-FI" dirty="0"/>
              <a:t> </a:t>
            </a:r>
            <a:r>
              <a:rPr lang="fi-FI" dirty="0" err="1"/>
              <a:t>muscle</a:t>
            </a:r>
            <a:r>
              <a:rPr lang="fi-FI" dirty="0"/>
              <a:t> </a:t>
            </a:r>
            <a:r>
              <a:rPr lang="fi-FI" dirty="0" err="1"/>
              <a:t>tone</a:t>
            </a:r>
            <a:endParaRPr lang="fi-FI" dirty="0"/>
          </a:p>
          <a:p>
            <a:pPr lvl="1"/>
            <a:r>
              <a:rPr lang="fi-FI" dirty="0" err="1"/>
              <a:t>Postural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  <a:p>
            <a:pPr marL="393192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/>
              <a:t>Leading</a:t>
            </a:r>
            <a:r>
              <a:rPr lang="fi-FI" dirty="0"/>
              <a:t> to </a:t>
            </a:r>
            <a:r>
              <a:rPr lang="fi-FI" dirty="0" err="1"/>
              <a:t>symptoms</a:t>
            </a:r>
            <a:endParaRPr lang="fi-FI" dirty="0"/>
          </a:p>
          <a:p>
            <a:pPr marL="393192" lvl="1" indent="0">
              <a:buNone/>
            </a:pPr>
            <a:endParaRPr lang="fi-FI" dirty="0"/>
          </a:p>
          <a:p>
            <a:r>
              <a:rPr lang="fi-FI" dirty="0"/>
              <a:t>In </a:t>
            </a:r>
            <a:r>
              <a:rPr lang="fi-FI" dirty="0" err="1"/>
              <a:t>Athletes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benefit</a:t>
            </a:r>
            <a:r>
              <a:rPr lang="fi-FI" dirty="0"/>
              <a:t> of:</a:t>
            </a:r>
          </a:p>
          <a:p>
            <a:pPr lvl="1"/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visuomotor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  <a:p>
            <a:pPr lvl="1"/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postural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  <a:p>
            <a:pPr lvl="1"/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reaction</a:t>
            </a:r>
            <a:r>
              <a:rPr lang="fi-FI" dirty="0"/>
              <a:t> </a:t>
            </a:r>
            <a:r>
              <a:rPr lang="fi-FI" dirty="0" err="1"/>
              <a:t>times</a:t>
            </a:r>
            <a:endParaRPr lang="fi-FI" dirty="0"/>
          </a:p>
          <a:p>
            <a:pPr marL="393192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 err="1">
                <a:sym typeface="Wingdings" panose="05000000000000000000" pitchFamily="2" charset="2"/>
              </a:rPr>
              <a:t>Leading</a:t>
            </a:r>
            <a:r>
              <a:rPr lang="fi-FI" dirty="0">
                <a:sym typeface="Wingdings" panose="05000000000000000000" pitchFamily="2" charset="2"/>
              </a:rPr>
              <a:t> to </a:t>
            </a:r>
            <a:r>
              <a:rPr lang="fi-FI" dirty="0" err="1">
                <a:sym typeface="Wingdings" panose="05000000000000000000" pitchFamily="2" charset="2"/>
              </a:rPr>
              <a:t>more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adequate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movement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control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i-FI"/>
              <a:t>Matti Vartiainen; Concussion and Sport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32</a:t>
            </a:fld>
            <a:endParaRPr kumimoji="0"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Sentral</a:t>
            </a:r>
            <a:r>
              <a:rPr lang="fi-FI" dirty="0"/>
              <a:t> </a:t>
            </a:r>
            <a:r>
              <a:rPr lang="fi-FI" dirty="0" err="1"/>
              <a:t>vestibular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043142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8388424" cy="1412974"/>
          </a:xfrm>
        </p:spPr>
        <p:txBody>
          <a:bodyPr>
            <a:noAutofit/>
          </a:bodyPr>
          <a:lstStyle/>
          <a:p>
            <a:pPr marL="457200" indent="-457200"/>
            <a:r>
              <a:rPr lang="fi-FI" sz="4400" dirty="0"/>
              <a:t>3. Sport </a:t>
            </a:r>
            <a:r>
              <a:rPr lang="fi-FI" sz="4400" dirty="0" err="1"/>
              <a:t>specific</a:t>
            </a:r>
            <a:r>
              <a:rPr lang="fi-FI" sz="4400" dirty="0"/>
              <a:t> </a:t>
            </a:r>
            <a:r>
              <a:rPr lang="fi-FI" sz="4400" dirty="0" err="1"/>
              <a:t>excercise</a:t>
            </a:r>
            <a:endParaRPr lang="fi-FI" sz="44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820472" cy="4464496"/>
          </a:xfrm>
        </p:spPr>
        <p:txBody>
          <a:bodyPr>
            <a:noAutofit/>
          </a:bodyPr>
          <a:lstStyle/>
          <a:p>
            <a:pPr marL="457200" indent="-457200">
              <a:buFont typeface="Times New Roman" pitchFamily="18" charset="0"/>
              <a:buChar char="•"/>
            </a:pPr>
            <a:r>
              <a:rPr lang="fi-FI" dirty="0"/>
              <a:t>Aerobic to </a:t>
            </a:r>
            <a:r>
              <a:rPr lang="fi-FI" dirty="0" err="1"/>
              <a:t>Anaerobic</a:t>
            </a:r>
            <a:r>
              <a:rPr lang="fi-FI" dirty="0"/>
              <a:t> </a:t>
            </a:r>
            <a:r>
              <a:rPr lang="fi-FI" dirty="0" err="1"/>
              <a:t>exercise</a:t>
            </a: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endParaRPr lang="fi-FI" sz="2400" dirty="0"/>
          </a:p>
          <a:p>
            <a:pPr marL="457200" indent="-457200">
              <a:buFont typeface="Times New Roman" pitchFamily="18" charset="0"/>
              <a:buChar char="•"/>
            </a:pP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movement</a:t>
            </a:r>
            <a:r>
              <a:rPr lang="fi-FI" dirty="0"/>
              <a:t> and sport </a:t>
            </a:r>
            <a:r>
              <a:rPr lang="fi-FI" dirty="0" err="1"/>
              <a:t>specific</a:t>
            </a: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endParaRPr lang="fi-FI" sz="2400" dirty="0"/>
          </a:p>
          <a:p>
            <a:pPr marL="457200" indent="-457200">
              <a:buFont typeface="Times New Roman" pitchFamily="18" charset="0"/>
              <a:buChar char="•"/>
            </a:pPr>
            <a:r>
              <a:rPr lang="fi-FI" dirty="0" err="1"/>
              <a:t>Running</a:t>
            </a:r>
            <a:r>
              <a:rPr lang="fi-FI" dirty="0"/>
              <a:t>, </a:t>
            </a:r>
            <a:r>
              <a:rPr lang="fi-FI" dirty="0" err="1"/>
              <a:t>swimming</a:t>
            </a:r>
            <a:r>
              <a:rPr lang="fi-FI" dirty="0"/>
              <a:t>, </a:t>
            </a:r>
            <a:r>
              <a:rPr lang="fi-FI" dirty="0" err="1"/>
              <a:t>jumping</a:t>
            </a:r>
            <a:r>
              <a:rPr lang="fi-FI" dirty="0"/>
              <a:t>, </a:t>
            </a:r>
            <a:r>
              <a:rPr lang="fi-FI" dirty="0" err="1"/>
              <a:t>skating</a:t>
            </a:r>
            <a:r>
              <a:rPr lang="fi-FI" dirty="0"/>
              <a:t>????</a:t>
            </a:r>
            <a:endParaRPr lang="fi-FI" sz="240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08779" cy="501650"/>
          </a:xfrm>
        </p:spPr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Vartiainen; Concussion and Sport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33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084168" y="4797152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673720994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fi-FI" dirty="0"/>
              <a:t>4. </a:t>
            </a:r>
            <a:r>
              <a:rPr lang="fi-FI" dirty="0" err="1"/>
              <a:t>Non-Contact</a:t>
            </a:r>
            <a:r>
              <a:rPr lang="fi-FI" dirty="0"/>
              <a:t> </a:t>
            </a:r>
            <a:r>
              <a:rPr lang="fi-FI" dirty="0" err="1"/>
              <a:t>training</a:t>
            </a:r>
            <a:endParaRPr lang="fi-FI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9858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Times New Roman" pitchFamily="18" charset="0"/>
              <a:buChar char="•"/>
            </a:pPr>
            <a:r>
              <a:rPr lang="fi-FI" dirty="0"/>
              <a:t>…</a:t>
            </a:r>
            <a:r>
              <a:rPr lang="fi-FI" dirty="0" err="1"/>
              <a:t>Running</a:t>
            </a:r>
            <a:r>
              <a:rPr lang="fi-FI" dirty="0"/>
              <a:t>, </a:t>
            </a:r>
            <a:r>
              <a:rPr lang="fi-FI" dirty="0" err="1"/>
              <a:t>jumping</a:t>
            </a:r>
            <a:r>
              <a:rPr lang="fi-FI" dirty="0"/>
              <a:t>, </a:t>
            </a:r>
            <a:r>
              <a:rPr lang="fi-FI" dirty="0" err="1"/>
              <a:t>skating</a:t>
            </a:r>
            <a:r>
              <a:rPr lang="fi-FI" dirty="0"/>
              <a:t>, </a:t>
            </a:r>
            <a:r>
              <a:rPr lang="fi-FI" dirty="0" err="1"/>
              <a:t>swimming</a:t>
            </a:r>
            <a:r>
              <a:rPr lang="fi-FI" dirty="0"/>
              <a:t> and </a:t>
            </a:r>
            <a:r>
              <a:rPr lang="fi-FI" dirty="0" err="1"/>
              <a:t>coordination</a:t>
            </a: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r>
              <a:rPr lang="fi-FI" dirty="0"/>
              <a:t>Sport </a:t>
            </a:r>
            <a:r>
              <a:rPr lang="fi-FI" dirty="0" err="1"/>
              <a:t>specific</a:t>
            </a: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endParaRPr lang="fi-FI" dirty="0"/>
          </a:p>
          <a:p>
            <a:pPr marL="457200" indent="-457200">
              <a:buFont typeface="Times New Roman" pitchFamily="18" charset="0"/>
              <a:buChar char="•"/>
            </a:pPr>
            <a:r>
              <a:rPr lang="fi-FI" dirty="0" err="1"/>
              <a:t>Goal</a:t>
            </a:r>
            <a:r>
              <a:rPr lang="fi-FI" dirty="0"/>
              <a:t>: </a:t>
            </a:r>
            <a:r>
              <a:rPr lang="fi-FI" dirty="0" err="1"/>
              <a:t>Normal</a:t>
            </a:r>
            <a:r>
              <a:rPr lang="fi-FI" dirty="0"/>
              <a:t> </a:t>
            </a:r>
            <a:r>
              <a:rPr lang="fi-FI" dirty="0" err="1"/>
              <a:t>intensity</a:t>
            </a:r>
            <a:endParaRPr lang="fi-FI" dirty="0"/>
          </a:p>
          <a:p>
            <a:pPr marL="838200" lvl="1" indent="-381000">
              <a:buFont typeface="Times New Roman" pitchFamily="18" charset="0"/>
              <a:buAutoNum type="arabicPeriod"/>
            </a:pPr>
            <a:r>
              <a:rPr lang="fi-FI" sz="2400" dirty="0" err="1"/>
              <a:t>Heart</a:t>
            </a:r>
            <a:r>
              <a:rPr lang="fi-FI" sz="2400" dirty="0"/>
              <a:t> </a:t>
            </a:r>
            <a:r>
              <a:rPr lang="fi-FI" sz="2400" dirty="0" err="1"/>
              <a:t>rate</a:t>
            </a:r>
            <a:endParaRPr lang="fi-FI" sz="2400" dirty="0"/>
          </a:p>
          <a:p>
            <a:pPr marL="838200" lvl="1" indent="-381000">
              <a:buFont typeface="Times New Roman" pitchFamily="18" charset="0"/>
              <a:buAutoNum type="arabicPeriod"/>
            </a:pPr>
            <a:r>
              <a:rPr lang="fi-FI" sz="2400" dirty="0"/>
              <a:t>Power</a:t>
            </a:r>
          </a:p>
          <a:p>
            <a:pPr marL="838200" lvl="1" indent="-381000">
              <a:buFont typeface="Times New Roman" pitchFamily="18" charset="0"/>
              <a:buAutoNum type="arabicPeriod"/>
            </a:pPr>
            <a:r>
              <a:rPr lang="fi-FI" sz="2400" dirty="0" err="1"/>
              <a:t>Different</a:t>
            </a:r>
            <a:r>
              <a:rPr lang="fi-FI" sz="2400" dirty="0"/>
              <a:t> </a:t>
            </a:r>
            <a:r>
              <a:rPr lang="fi-FI" sz="2400" dirty="0" err="1"/>
              <a:t>movements</a:t>
            </a:r>
            <a:endParaRPr lang="fi-FI" sz="2400" dirty="0"/>
          </a:p>
          <a:p>
            <a:pPr marL="838200" lvl="1" indent="-381000">
              <a:buFont typeface="Times New Roman" pitchFamily="18" charset="0"/>
              <a:buAutoNum type="arabicPeriod"/>
            </a:pPr>
            <a:r>
              <a:rPr lang="fi-FI" sz="2400" dirty="0" err="1"/>
              <a:t>Skill</a:t>
            </a:r>
            <a:r>
              <a:rPr lang="fi-FI" sz="2400" dirty="0"/>
              <a:t> </a:t>
            </a:r>
            <a:r>
              <a:rPr lang="fi-FI" sz="2400" dirty="0" err="1"/>
              <a:t>Drills</a:t>
            </a:r>
            <a:endParaRPr lang="fi-FI" sz="240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192755" cy="501650"/>
          </a:xfrm>
        </p:spPr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Vartiainen; Concussion and Sport</a:t>
            </a:r>
            <a:endParaRPr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68740" y="2276872"/>
            <a:ext cx="2592387" cy="1152525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800" dirty="0">
                <a:solidFill>
                  <a:prstClr val="black"/>
                </a:solidFill>
              </a:rPr>
              <a:t>SCAT appr. 0 !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084168" y="4797152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3831523370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11882"/>
            <a:ext cx="8686800" cy="1600200"/>
          </a:xfrm>
        </p:spPr>
        <p:txBody>
          <a:bodyPr>
            <a:normAutofit/>
          </a:bodyPr>
          <a:lstStyle/>
          <a:p>
            <a:pPr marL="457200" indent="-457200"/>
            <a:r>
              <a:rPr lang="fi-FI" dirty="0"/>
              <a:t>5. Full </a:t>
            </a: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excercise</a:t>
            </a:r>
            <a:endParaRPr lang="fi-FI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432249"/>
            <a:ext cx="8229600" cy="3517428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activities</a:t>
            </a:r>
            <a:r>
              <a:rPr lang="fi-FI" dirty="0"/>
              <a:t> and </a:t>
            </a:r>
            <a:r>
              <a:rPr lang="fi-FI" dirty="0" err="1"/>
              <a:t>pressure</a:t>
            </a:r>
            <a:endParaRPr lang="fi-FI" dirty="0"/>
          </a:p>
          <a:p>
            <a:pPr>
              <a:buFont typeface="Times New Roman" pitchFamily="18" charset="0"/>
              <a:buChar char="•"/>
            </a:pPr>
            <a:endParaRPr lang="fi-FI" dirty="0"/>
          </a:p>
          <a:p>
            <a:pPr>
              <a:buFont typeface="Times New Roman" pitchFamily="18" charset="0"/>
              <a:buChar char="•"/>
            </a:pPr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drills</a:t>
            </a: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3480787" cy="385018"/>
          </a:xfrm>
        </p:spPr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Vartiainen; Concussion and Sport</a:t>
            </a:r>
            <a:endParaRPr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76106" y="1772816"/>
            <a:ext cx="2592387" cy="1152525"/>
          </a:xfrm>
          <a:prstGeom prst="ellipse">
            <a:avLst/>
          </a:prstGeom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800" dirty="0">
                <a:solidFill>
                  <a:prstClr val="black"/>
                </a:solidFill>
              </a:rPr>
              <a:t>SCAT 0 !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35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084168" y="4797152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4270494271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130" y="260648"/>
            <a:ext cx="8229600" cy="11955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6. PLAY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fi-FI" sz="3200" dirty="0" err="1"/>
              <a:t>When</a:t>
            </a:r>
            <a:r>
              <a:rPr lang="fi-FI" sz="3200" dirty="0"/>
              <a:t> </a:t>
            </a:r>
            <a:r>
              <a:rPr lang="fi-FI" sz="3200" dirty="0" err="1"/>
              <a:t>all</a:t>
            </a:r>
            <a:r>
              <a:rPr lang="fi-FI" sz="3200" dirty="0"/>
              <a:t> </a:t>
            </a:r>
            <a:r>
              <a:rPr lang="fi-FI" sz="3200" dirty="0" err="1"/>
              <a:t>normal</a:t>
            </a:r>
            <a:endParaRPr lang="fi-FI" sz="3200" dirty="0"/>
          </a:p>
          <a:p>
            <a:pPr>
              <a:buFont typeface="Times New Roman" pitchFamily="18" charset="0"/>
              <a:buChar char="•"/>
            </a:pPr>
            <a:endParaRPr lang="fi-FI" dirty="0"/>
          </a:p>
          <a:p>
            <a:pPr>
              <a:buFont typeface="Times New Roman" pitchFamily="18" charset="0"/>
              <a:buChar char="•"/>
            </a:pPr>
            <a:r>
              <a:rPr lang="fi-FI" sz="3200" dirty="0"/>
              <a:t>Return to </a:t>
            </a:r>
            <a:r>
              <a:rPr lang="fi-FI" sz="3200" dirty="0" err="1"/>
              <a:t>school</a:t>
            </a:r>
            <a:r>
              <a:rPr lang="fi-FI" sz="3200" dirty="0"/>
              <a:t> </a:t>
            </a:r>
            <a:r>
              <a:rPr lang="fi-FI" sz="3200" dirty="0" err="1"/>
              <a:t>first</a:t>
            </a:r>
            <a:r>
              <a:rPr lang="fi-FI" sz="3200" dirty="0"/>
              <a:t> </a:t>
            </a:r>
          </a:p>
          <a:p>
            <a:pPr>
              <a:buFont typeface="Times New Roman" pitchFamily="18" charset="0"/>
              <a:buChar char="•"/>
            </a:pPr>
            <a:endParaRPr lang="fi-FI" sz="3200" dirty="0"/>
          </a:p>
          <a:p>
            <a:pPr>
              <a:buFont typeface="Times New Roman" pitchFamily="18" charset="0"/>
              <a:buChar char="•"/>
            </a:pPr>
            <a:r>
              <a:rPr lang="fi-FI" sz="3200" dirty="0" err="1"/>
              <a:t>When</a:t>
            </a:r>
            <a:r>
              <a:rPr lang="fi-FI" sz="3200" dirty="0"/>
              <a:t> </a:t>
            </a:r>
            <a:r>
              <a:rPr lang="fi-FI" sz="3200" dirty="0" err="1"/>
              <a:t>prolonged</a:t>
            </a:r>
            <a:r>
              <a:rPr lang="fi-FI" sz="3200" dirty="0"/>
              <a:t> RTP </a:t>
            </a:r>
            <a:r>
              <a:rPr lang="fi-FI" sz="3200" dirty="0" err="1"/>
              <a:t>always</a:t>
            </a:r>
            <a:r>
              <a:rPr lang="fi-FI" sz="3200" dirty="0"/>
              <a:t> </a:t>
            </a:r>
            <a:r>
              <a:rPr lang="fi-FI" sz="3200" dirty="0" err="1"/>
              <a:t>consider</a:t>
            </a:r>
            <a:r>
              <a:rPr lang="fi-FI" sz="3200" dirty="0"/>
              <a:t> a </a:t>
            </a:r>
            <a:r>
              <a:rPr lang="fi-FI" sz="3200" dirty="0" err="1"/>
              <a:t>more</a:t>
            </a:r>
            <a:r>
              <a:rPr lang="fi-FI" sz="3200" dirty="0"/>
              <a:t> </a:t>
            </a:r>
            <a:r>
              <a:rPr lang="fi-FI" sz="3200" dirty="0" err="1"/>
              <a:t>precise</a:t>
            </a:r>
            <a:r>
              <a:rPr lang="fi-FI" sz="3200" dirty="0"/>
              <a:t> </a:t>
            </a:r>
            <a:r>
              <a:rPr lang="fi-FI" dirty="0" err="1"/>
              <a:t>f</a:t>
            </a:r>
            <a:r>
              <a:rPr lang="fi-FI" sz="3200" dirty="0" err="1"/>
              <a:t>ollow</a:t>
            </a:r>
            <a:r>
              <a:rPr lang="fi-FI" sz="3200" dirty="0"/>
              <a:t> </a:t>
            </a:r>
            <a:r>
              <a:rPr lang="fi-FI" sz="3200" dirty="0" err="1"/>
              <a:t>up</a:t>
            </a:r>
            <a:r>
              <a:rPr lang="fi-FI" sz="3200" dirty="0"/>
              <a:t> </a:t>
            </a:r>
            <a:r>
              <a:rPr lang="fi-FI" sz="3200" dirty="0" err="1"/>
              <a:t>perioid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084168" y="4797152"/>
            <a:ext cx="2592387" cy="11525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r>
              <a:rPr sz="2400" dirty="0" err="1">
                <a:solidFill>
                  <a:prstClr val="black"/>
                </a:solidFill>
              </a:rPr>
              <a:t>R</a:t>
            </a:r>
            <a:r>
              <a:rPr lang="fi-FI" sz="2400" dirty="0" err="1">
                <a:solidFill>
                  <a:prstClr val="black"/>
                </a:solidFill>
              </a:rPr>
              <a:t>e</a:t>
            </a:r>
            <a:r>
              <a:rPr sz="2400" dirty="0" err="1">
                <a:solidFill>
                  <a:prstClr val="black"/>
                </a:solidFill>
              </a:rPr>
              <a:t>sponses</a:t>
            </a:r>
            <a:r>
              <a:rPr sz="2400" dirty="0">
                <a:solidFill>
                  <a:prstClr val="black"/>
                </a:solidFill>
              </a:rPr>
              <a:t>?!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563888" y="6407944"/>
            <a:ext cx="3288272" cy="450056"/>
          </a:xfrm>
        </p:spPr>
        <p:txBody>
          <a:bodyPr/>
          <a:lstStyle/>
          <a:p>
            <a:r>
              <a:rPr kumimoji="0" lang="fi-FI" dirty="0"/>
              <a:t>Matti Vartiainen; </a:t>
            </a:r>
            <a:r>
              <a:rPr kumimoji="0" lang="fi-FI" dirty="0" err="1"/>
              <a:t>Concussion</a:t>
            </a:r>
            <a:r>
              <a:rPr kumimoji="0" lang="fi-FI" dirty="0"/>
              <a:t> and Sport</a:t>
            </a:r>
          </a:p>
        </p:txBody>
      </p:sp>
    </p:spTree>
    <p:extLst>
      <p:ext uri="{BB962C8B-B14F-4D97-AF65-F5344CB8AC3E}">
        <p14:creationId xmlns:p14="http://schemas.microsoft.com/office/powerpoint/2010/main" val="345325569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14300"/>
            <a:ext cx="7337425" cy="1141412"/>
          </a:xfrm>
        </p:spPr>
        <p:txBody>
          <a:bodyPr/>
          <a:lstStyle/>
          <a:p>
            <a:r>
              <a:rPr lang="fi-FI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Matti Vartiainen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9350"/>
            <a:ext cx="8820472" cy="5184576"/>
          </a:xfrm>
        </p:spPr>
        <p:txBody>
          <a:bodyPr>
            <a:noAutofit/>
          </a:bodyPr>
          <a:lstStyle/>
          <a:p>
            <a:pPr>
              <a:buFont typeface="Times New Roman" pitchFamily="18" charset="0"/>
              <a:buChar char="•"/>
            </a:pPr>
            <a:r>
              <a:rPr lang="fi-FI" sz="3200" dirty="0" err="1"/>
              <a:t>Ice-hockey</a:t>
            </a:r>
            <a:r>
              <a:rPr lang="fi-FI" sz="3200" dirty="0"/>
              <a:t>, </a:t>
            </a:r>
            <a:r>
              <a:rPr lang="fi-FI" sz="3200" dirty="0" err="1"/>
              <a:t>soccer</a:t>
            </a:r>
            <a:r>
              <a:rPr lang="fi-FI" sz="3200" dirty="0"/>
              <a:t>, </a:t>
            </a:r>
            <a:r>
              <a:rPr lang="fi-FI" sz="3200" dirty="0" err="1"/>
              <a:t>football</a:t>
            </a:r>
            <a:r>
              <a:rPr lang="fi-FI" sz="3200" dirty="0"/>
              <a:t>, </a:t>
            </a:r>
            <a:r>
              <a:rPr lang="fi-FI" sz="3200" dirty="0" err="1"/>
              <a:t>basketball</a:t>
            </a:r>
            <a:r>
              <a:rPr lang="fi-FI" sz="3200" dirty="0"/>
              <a:t>, </a:t>
            </a:r>
            <a:r>
              <a:rPr lang="fi-FI" sz="3200" dirty="0" err="1"/>
              <a:t>handball</a:t>
            </a:r>
            <a:r>
              <a:rPr lang="fi-FI" sz="3200" dirty="0"/>
              <a:t>, </a:t>
            </a:r>
            <a:r>
              <a:rPr lang="fi-FI" sz="3200" dirty="0" err="1"/>
              <a:t>figure</a:t>
            </a:r>
            <a:r>
              <a:rPr lang="fi-FI" sz="3200" dirty="0"/>
              <a:t> </a:t>
            </a:r>
            <a:r>
              <a:rPr lang="fi-FI" sz="3200" dirty="0" err="1"/>
              <a:t>skating</a:t>
            </a:r>
            <a:r>
              <a:rPr lang="fi-FI" sz="3200" dirty="0"/>
              <a:t>, alpine </a:t>
            </a:r>
            <a:r>
              <a:rPr lang="fi-FI" sz="3200" dirty="0" err="1"/>
              <a:t>sking</a:t>
            </a:r>
            <a:r>
              <a:rPr lang="fi-FI" sz="3200" dirty="0"/>
              <a:t>, </a:t>
            </a:r>
            <a:r>
              <a:rPr lang="fi-FI" sz="3200" dirty="0" err="1"/>
              <a:t>riding</a:t>
            </a:r>
            <a:r>
              <a:rPr lang="fi-FI" sz="3200" dirty="0"/>
              <a:t>, </a:t>
            </a:r>
            <a:r>
              <a:rPr lang="fi-FI" sz="3200" dirty="0" err="1"/>
              <a:t>combat-</a:t>
            </a:r>
            <a:r>
              <a:rPr lang="fi-FI" sz="3200" dirty="0"/>
              <a:t>, </a:t>
            </a:r>
            <a:r>
              <a:rPr lang="fi-FI" sz="3200" dirty="0" err="1"/>
              <a:t>motor</a:t>
            </a:r>
            <a:r>
              <a:rPr lang="fi-FI" sz="3200" dirty="0"/>
              <a:t> </a:t>
            </a:r>
            <a:r>
              <a:rPr lang="fi-FI" sz="3200" dirty="0" err="1"/>
              <a:t>sports</a:t>
            </a:r>
            <a:endParaRPr lang="fi-FI" sz="3200" dirty="0"/>
          </a:p>
          <a:p>
            <a:pPr>
              <a:buFont typeface="Times New Roman" pitchFamily="18" charset="0"/>
              <a:buChar char="•"/>
            </a:pPr>
            <a:endParaRPr lang="fi-FI" sz="3200" dirty="0"/>
          </a:p>
          <a:p>
            <a:pPr>
              <a:buFont typeface="Times New Roman" pitchFamily="18" charset="0"/>
              <a:buChar char="•"/>
            </a:pPr>
            <a:r>
              <a:rPr lang="fi-FI" sz="3200" dirty="0" err="1"/>
              <a:t>Research</a:t>
            </a:r>
            <a:r>
              <a:rPr lang="fi-FI" sz="3200" dirty="0"/>
              <a:t> &amp; </a:t>
            </a:r>
            <a:r>
              <a:rPr lang="fi-FI" sz="3200" dirty="0" err="1"/>
              <a:t>clinical</a:t>
            </a:r>
            <a:r>
              <a:rPr lang="fi-FI" sz="3200" dirty="0"/>
              <a:t> </a:t>
            </a:r>
            <a:r>
              <a:rPr lang="fi-FI" sz="3200" dirty="0" err="1"/>
              <a:t>work</a:t>
            </a:r>
            <a:r>
              <a:rPr lang="fi-FI" sz="3200" dirty="0"/>
              <a:t> (PT) </a:t>
            </a:r>
          </a:p>
          <a:p>
            <a:pPr>
              <a:buFont typeface="Times New Roman" pitchFamily="18" charset="0"/>
              <a:buChar char="•"/>
            </a:pPr>
            <a:r>
              <a:rPr lang="fi-FI" sz="3200" dirty="0" err="1"/>
              <a:t>Physical</a:t>
            </a:r>
            <a:r>
              <a:rPr lang="fi-FI" sz="3200" dirty="0"/>
              <a:t> </a:t>
            </a:r>
            <a:r>
              <a:rPr lang="fi-FI" sz="3200" dirty="0" err="1"/>
              <a:t>Trainer</a:t>
            </a:r>
            <a:r>
              <a:rPr lang="fi-FI" sz="3200" dirty="0"/>
              <a:t> &amp; </a:t>
            </a:r>
            <a:r>
              <a:rPr lang="fi-FI" sz="3200" dirty="0" err="1"/>
              <a:t>Coach</a:t>
            </a:r>
            <a:endParaRPr lang="fi-FI" sz="3200" dirty="0"/>
          </a:p>
          <a:p>
            <a:pPr lvl="1">
              <a:buFont typeface="Times New Roman" pitchFamily="18" charset="0"/>
              <a:buChar char="•"/>
            </a:pPr>
            <a:r>
              <a:rPr lang="fi-FI" sz="2800" dirty="0" err="1"/>
              <a:t>Handball</a:t>
            </a:r>
            <a:r>
              <a:rPr lang="fi-FI" sz="2800" dirty="0"/>
              <a:t> (1994)</a:t>
            </a:r>
          </a:p>
          <a:p>
            <a:pPr lvl="1">
              <a:buFont typeface="Times New Roman" pitchFamily="18" charset="0"/>
              <a:buChar char="•"/>
            </a:pPr>
            <a:r>
              <a:rPr lang="fi-FI" sz="2800" dirty="0"/>
              <a:t>Football (1996)</a:t>
            </a:r>
          </a:p>
          <a:p>
            <a:pPr lvl="1">
              <a:buFont typeface="Times New Roman" pitchFamily="18" charset="0"/>
              <a:buChar char="•"/>
            </a:pPr>
            <a:r>
              <a:rPr lang="fi-FI" sz="2800" dirty="0" err="1"/>
              <a:t>Basketball</a:t>
            </a:r>
            <a:r>
              <a:rPr lang="fi-FI" sz="2800" dirty="0"/>
              <a:t> (2011)</a:t>
            </a:r>
          </a:p>
          <a:p>
            <a:pPr marL="109728" indent="0">
              <a:buNone/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4</a:t>
            </a:fld>
            <a:endParaRPr kumimoji="0"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5585588" y="6380088"/>
            <a:ext cx="3144256" cy="450056"/>
          </a:xfrm>
        </p:spPr>
        <p:txBody>
          <a:bodyPr/>
          <a:lstStyle/>
          <a:p>
            <a:r>
              <a:rPr kumimoji="0" lang="fi-FI" dirty="0"/>
              <a:t>Matti Vartiainen; </a:t>
            </a:r>
            <a:r>
              <a:rPr kumimoji="0" lang="fi-FI" dirty="0" err="1"/>
              <a:t>Concussion</a:t>
            </a:r>
            <a:r>
              <a:rPr kumimoji="0" lang="fi-FI" dirty="0"/>
              <a:t> and Sport</a:t>
            </a:r>
          </a:p>
        </p:txBody>
      </p:sp>
      <p:sp>
        <p:nvSpPr>
          <p:cNvPr id="4" name="AutoShape 4" descr="Kuvahaun tulos haulle nhl logo"/>
          <p:cNvSpPr>
            <a:spLocks noChangeAspect="1" noChangeArrowheads="1"/>
          </p:cNvSpPr>
          <p:nvPr/>
        </p:nvSpPr>
        <p:spPr bwMode="auto">
          <a:xfrm>
            <a:off x="0" y="-136525"/>
            <a:ext cx="9906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6" descr="Kuvahaun tulos haulle nhl logo"/>
          <p:cNvSpPr>
            <a:spLocks noChangeAspect="1" noChangeArrowheads="1"/>
          </p:cNvSpPr>
          <p:nvPr/>
        </p:nvSpPr>
        <p:spPr bwMode="auto">
          <a:xfrm>
            <a:off x="152400" y="15875"/>
            <a:ext cx="9906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0318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isällön paikkamerkki 1"/>
          <p:cNvSpPr>
            <a:spLocks noGrp="1"/>
          </p:cNvSpPr>
          <p:nvPr>
            <p:ph idx="1"/>
          </p:nvPr>
        </p:nvSpPr>
        <p:spPr>
          <a:xfrm>
            <a:off x="107504" y="1316766"/>
            <a:ext cx="9036496" cy="4444140"/>
          </a:xfrm>
        </p:spPr>
        <p:txBody>
          <a:bodyPr>
            <a:noAutofit/>
          </a:bodyPr>
          <a:lstStyle/>
          <a:p>
            <a:r>
              <a:rPr lang="fi-FI" altLang="fi-FI" sz="1200" dirty="0">
                <a:latin typeface="Raleway Light" panose="020B0403030101060003" pitchFamily="34" charset="0"/>
              </a:rPr>
              <a:t>Sarajuuri J, Pasanen M, Rinne M, Vartiainen M, Lehto T, Alaranta H. </a:t>
            </a:r>
            <a:r>
              <a:rPr lang="fi-FI" altLang="fi-FI" sz="1200" dirty="0" err="1">
                <a:latin typeface="Raleway Light" panose="020B0403030101060003" pitchFamily="34" charset="0"/>
              </a:rPr>
              <a:t>Relationship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between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cognitive</a:t>
            </a:r>
            <a:r>
              <a:rPr lang="fi-FI" altLang="fi-FI" sz="1200" b="1" dirty="0">
                <a:latin typeface="Raleway Light" panose="020B0403030101060003" pitchFamily="34" charset="0"/>
              </a:rPr>
              <a:t> and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motor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performance</a:t>
            </a:r>
            <a:r>
              <a:rPr lang="fi-FI" altLang="fi-FI" sz="1200" b="1" dirty="0">
                <a:latin typeface="Raleway Light" panose="020B0403030101060003" pitchFamily="34" charset="0"/>
              </a:rPr>
              <a:t> in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physically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well-recovered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men</a:t>
            </a:r>
            <a:r>
              <a:rPr lang="fi-FI" altLang="fi-FI" sz="1200" b="1" dirty="0">
                <a:latin typeface="Raleway Light" panose="020B0403030101060003" pitchFamily="34" charset="0"/>
              </a:rPr>
              <a:t> with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traumatic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brain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injur</a:t>
            </a:r>
            <a:r>
              <a:rPr lang="fi-FI" altLang="fi-FI" sz="1200" dirty="0" err="1">
                <a:latin typeface="Raleway Light" panose="020B0403030101060003" pitchFamily="34" charset="0"/>
              </a:rPr>
              <a:t>y</a:t>
            </a:r>
            <a:r>
              <a:rPr lang="fi-FI" altLang="fi-FI" sz="1200" dirty="0">
                <a:latin typeface="Raleway Light" panose="020B0403030101060003" pitchFamily="34" charset="0"/>
              </a:rPr>
              <a:t>. J </a:t>
            </a:r>
            <a:r>
              <a:rPr lang="fi-FI" altLang="fi-FI" sz="1200" dirty="0" err="1">
                <a:latin typeface="Raleway Light" panose="020B0403030101060003" pitchFamily="34" charset="0"/>
              </a:rPr>
              <a:t>Rehabil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Med</a:t>
            </a:r>
            <a:r>
              <a:rPr lang="fi-FI" altLang="fi-FI" sz="1200" dirty="0">
                <a:latin typeface="Raleway Light" panose="020B0403030101060003" pitchFamily="34" charset="0"/>
              </a:rPr>
              <a:t>. 2013 Jan.45(1):38-46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M. (2012) </a:t>
            </a:r>
            <a:r>
              <a:rPr lang="fi-FI" altLang="fi-FI" sz="1200" b="1" dirty="0">
                <a:latin typeface="Raleway Light" panose="020B0403030101060003" pitchFamily="34" charset="0"/>
              </a:rPr>
              <a:t>Toiminnallisuus ja kuntoutus aivovammojen </a:t>
            </a:r>
            <a:r>
              <a:rPr lang="fi-FI" altLang="fi-FI" sz="1200" dirty="0">
                <a:latin typeface="Raleway Light" panose="020B0403030101060003" pitchFamily="34" charset="0"/>
              </a:rPr>
              <a:t>jälkitiloissa. Lindstam Sirkku &amp; Aarne Ylinen (toim.) Aivovammojen kuntoutus. Helsinki: Duodecim, 93-101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M, </a:t>
            </a:r>
            <a:r>
              <a:rPr lang="fi-FI" altLang="fi-FI" sz="1200" dirty="0" err="1">
                <a:latin typeface="Raleway Light" panose="020B0403030101060003" pitchFamily="34" charset="0"/>
              </a:rPr>
              <a:t>Lukander</a:t>
            </a:r>
            <a:r>
              <a:rPr lang="fi-FI" altLang="fi-FI" sz="1200" dirty="0">
                <a:latin typeface="Raleway Light" panose="020B0403030101060003" pitchFamily="34" charset="0"/>
              </a:rPr>
              <a:t> K, Holm A, </a:t>
            </a:r>
            <a:r>
              <a:rPr lang="fi-FI" altLang="fi-FI" sz="1200" dirty="0" err="1">
                <a:latin typeface="Raleway Light" panose="020B0403030101060003" pitchFamily="34" charset="0"/>
              </a:rPr>
              <a:t>Lukander</a:t>
            </a:r>
            <a:r>
              <a:rPr lang="fi-FI" altLang="fi-FI" sz="1200" dirty="0">
                <a:latin typeface="Raleway Light" panose="020B0403030101060003" pitchFamily="34" charset="0"/>
              </a:rPr>
              <a:t> J. </a:t>
            </a:r>
            <a:r>
              <a:rPr lang="fi-FI" altLang="fi-FI" sz="1200" b="1" dirty="0">
                <a:latin typeface="Raleway Light" panose="020B0403030101060003" pitchFamily="34" charset="0"/>
              </a:rPr>
              <a:t>New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diagnostic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methods</a:t>
            </a:r>
            <a:r>
              <a:rPr lang="fi-FI" altLang="fi-FI" sz="1200" b="1" dirty="0">
                <a:latin typeface="Raleway Light" panose="020B0403030101060003" pitchFamily="34" charset="0"/>
              </a:rPr>
              <a:t> - an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integrated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test</a:t>
            </a:r>
            <a:r>
              <a:rPr lang="fi-FI" altLang="fi-FI" sz="1200" b="1" dirty="0">
                <a:latin typeface="Raleway Light" panose="020B0403030101060003" pitchFamily="34" charset="0"/>
              </a:rPr>
              <a:t> for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examining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motor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skills</a:t>
            </a:r>
            <a:r>
              <a:rPr lang="fi-FI" altLang="fi-FI" sz="1200" b="1" dirty="0">
                <a:latin typeface="Raleway Light" panose="020B0403030101060003" pitchFamily="34" charset="0"/>
              </a:rPr>
              <a:t> and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cognition</a:t>
            </a:r>
            <a:r>
              <a:rPr lang="fi-FI" altLang="fi-FI" sz="1200" dirty="0">
                <a:latin typeface="Raleway Light" panose="020B0403030101060003" pitchFamily="34" charset="0"/>
              </a:rPr>
              <a:t>; </a:t>
            </a:r>
            <a:r>
              <a:rPr lang="fi-FI" altLang="fi-FI" sz="1200" dirty="0" err="1">
                <a:latin typeface="Raleway Light" panose="020B0403030101060003" pitchFamily="34" charset="0"/>
              </a:rPr>
              <a:t>MotCoTe</a:t>
            </a:r>
            <a:r>
              <a:rPr lang="fi-FI" altLang="fi-FI" sz="1200" dirty="0">
                <a:latin typeface="Raleway Light" panose="020B0403030101060003" pitchFamily="34" charset="0"/>
              </a:rPr>
              <a:t>. 12th </a:t>
            </a:r>
            <a:r>
              <a:rPr lang="fi-FI" altLang="fi-FI" sz="1200" dirty="0" err="1">
                <a:latin typeface="Raleway Light" panose="020B0403030101060003" pitchFamily="34" charset="0"/>
              </a:rPr>
              <a:t>European</a:t>
            </a:r>
            <a:r>
              <a:rPr lang="fi-FI" altLang="fi-FI" sz="1200" dirty="0">
                <a:latin typeface="Raleway Light" panose="020B0403030101060003" pitchFamily="34" charset="0"/>
              </a:rPr>
              <a:t> Workshop on </a:t>
            </a:r>
            <a:r>
              <a:rPr lang="fi-FI" altLang="fi-FI" sz="1200" dirty="0" err="1">
                <a:latin typeface="Raleway Light" panose="020B0403030101060003" pitchFamily="34" charset="0"/>
              </a:rPr>
              <a:t>Imagery</a:t>
            </a:r>
            <a:r>
              <a:rPr lang="fi-FI" altLang="fi-FI" sz="1200" dirty="0">
                <a:latin typeface="Raleway Light" panose="020B0403030101060003" pitchFamily="34" charset="0"/>
              </a:rPr>
              <a:t> and </a:t>
            </a:r>
            <a:r>
              <a:rPr lang="fi-FI" altLang="fi-FI" sz="1200" dirty="0" err="1">
                <a:latin typeface="Raleway Light" panose="020B0403030101060003" pitchFamily="34" charset="0"/>
              </a:rPr>
              <a:t>Cognition</a:t>
            </a:r>
            <a:r>
              <a:rPr lang="fi-FI" altLang="fi-FI" sz="1200" dirty="0">
                <a:latin typeface="Raleway Light" panose="020B0403030101060003" pitchFamily="34" charset="0"/>
              </a:rPr>
              <a:t> (EWIC 2010), 16–19th </a:t>
            </a:r>
            <a:r>
              <a:rPr lang="fi-FI" altLang="fi-FI" sz="1200" dirty="0" err="1">
                <a:latin typeface="Raleway Light" panose="020B0403030101060003" pitchFamily="34" charset="0"/>
              </a:rPr>
              <a:t>June</a:t>
            </a:r>
            <a:r>
              <a:rPr lang="fi-FI" altLang="fi-FI" sz="1200" dirty="0">
                <a:latin typeface="Raleway Light" panose="020B0403030101060003" pitchFamily="34" charset="0"/>
              </a:rPr>
              <a:t>. </a:t>
            </a:r>
            <a:r>
              <a:rPr lang="fi-FI" altLang="fi-FI" sz="1200" dirty="0" err="1">
                <a:latin typeface="Raleway Light" panose="020B0403030101060003" pitchFamily="34" charset="0"/>
              </a:rPr>
              <a:t>Oral</a:t>
            </a:r>
            <a:r>
              <a:rPr lang="fi-FI" altLang="fi-FI" sz="1200" dirty="0">
                <a:latin typeface="Raleway Light" panose="020B0403030101060003" pitchFamily="34" charset="0"/>
              </a:rPr>
              <a:t> Presentation.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M, Rinne M, Sarajuuri J, Pasanen M, Lehto T, Alaranta H. Motorinen ja kognitiivinen suoriutuminen aivovammasta fyysisesti hyvin toipuneilla miehillä.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Monimenetelmäinen</a:t>
            </a:r>
            <a:r>
              <a:rPr lang="fi-FI" altLang="fi-FI" sz="1200" b="1" dirty="0">
                <a:latin typeface="Raleway Light" panose="020B0403030101060003" pitchFamily="34" charset="0"/>
              </a:rPr>
              <a:t> kuntoutuksen tutkimus; </a:t>
            </a:r>
            <a:r>
              <a:rPr lang="fi-FI" altLang="fi-FI" sz="1200" dirty="0">
                <a:latin typeface="Raleway Light" panose="020B0403030101060003" pitchFamily="34" charset="0"/>
              </a:rPr>
              <a:t>Artikkelikatsaus kuntoutuksen 3. valtakunnallisesta tutkimusseminaarista. Toim. </a:t>
            </a:r>
            <a:r>
              <a:rPr lang="fi-FI" altLang="fi-FI" sz="1200" dirty="0" err="1">
                <a:latin typeface="Raleway Light" panose="020B0403030101060003" pitchFamily="34" charset="0"/>
              </a:rPr>
              <a:t>Hinkka</a:t>
            </a:r>
            <a:r>
              <a:rPr lang="fi-FI" altLang="fi-FI" sz="1200" dirty="0">
                <a:latin typeface="Raleway Light" panose="020B0403030101060003" pitchFamily="34" charset="0"/>
              </a:rPr>
              <a:t> K, Härkäpää K., Järvikoski A. KELAN julkaisut; nettityöpapereita. 2010;19:92-97.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Leskinen T, Vartiainen M, Plaketti P, Grönqvist R. </a:t>
            </a:r>
            <a:r>
              <a:rPr lang="fi-FI" altLang="fi-FI" sz="1200" b="1" dirty="0">
                <a:latin typeface="Raleway Light" panose="020B0403030101060003" pitchFamily="34" charset="0"/>
              </a:rPr>
              <a:t>The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effectiveness</a:t>
            </a:r>
            <a:r>
              <a:rPr lang="fi-FI" altLang="fi-FI" sz="1200" b="1" dirty="0">
                <a:latin typeface="Raleway Light" panose="020B0403030101060003" pitchFamily="34" charset="0"/>
              </a:rPr>
              <a:t> of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anti-slip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devices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>
                <a:latin typeface="Raleway Light" panose="020B0403030101060003" pitchFamily="34" charset="0"/>
              </a:rPr>
              <a:t>and </a:t>
            </a:r>
            <a:r>
              <a:rPr lang="fi-FI" altLang="fi-FI" sz="1200" dirty="0" err="1">
                <a:latin typeface="Raleway Light" panose="020B0403030101060003" pitchFamily="34" charset="0"/>
              </a:rPr>
              <a:t>studded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footwear</a:t>
            </a:r>
            <a:r>
              <a:rPr lang="fi-FI" altLang="fi-FI" sz="1200" dirty="0">
                <a:latin typeface="Raleway Light" panose="020B0403030101060003" pitchFamily="34" charset="0"/>
              </a:rPr>
              <a:t> in </a:t>
            </a:r>
            <a:r>
              <a:rPr lang="fi-FI" altLang="fi-FI" sz="1200" dirty="0" err="1">
                <a:latin typeface="Raleway Light" panose="020B0403030101060003" pitchFamily="34" charset="0"/>
              </a:rPr>
              <a:t>preventing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slipping</a:t>
            </a:r>
            <a:r>
              <a:rPr lang="fi-FI" altLang="fi-FI" sz="1200" dirty="0">
                <a:latin typeface="Raleway Light" panose="020B0403030101060003" pitchFamily="34" charset="0"/>
              </a:rPr>
              <a:t> on ice. VIII International Conference on </a:t>
            </a:r>
            <a:r>
              <a:rPr lang="fi-FI" altLang="fi-FI" sz="1200" dirty="0" err="1">
                <a:latin typeface="Raleway Light" panose="020B0403030101060003" pitchFamily="34" charset="0"/>
              </a:rPr>
              <a:t>Occupational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Risk</a:t>
            </a:r>
            <a:r>
              <a:rPr lang="fi-FI" altLang="fi-FI" sz="1200" dirty="0">
                <a:latin typeface="Raleway Light" panose="020B0403030101060003" pitchFamily="34" charset="0"/>
              </a:rPr>
              <a:t> Prevention - ORP2010, Valencia, Spain, </a:t>
            </a:r>
            <a:r>
              <a:rPr lang="fi-FI" altLang="fi-FI" sz="1200" dirty="0" err="1">
                <a:latin typeface="Raleway Light" panose="020B0403030101060003" pitchFamily="34" charset="0"/>
              </a:rPr>
              <a:t>May</a:t>
            </a:r>
            <a:r>
              <a:rPr lang="fi-FI" altLang="fi-FI" sz="1200" dirty="0">
                <a:latin typeface="Raleway Light" panose="020B0403030101060003" pitchFamily="34" charset="0"/>
              </a:rPr>
              <a:t> 5-7th, 2010. </a:t>
            </a:r>
            <a:r>
              <a:rPr lang="fi-FI" altLang="fi-FI" sz="1200" dirty="0" err="1">
                <a:latin typeface="Raleway Light" panose="020B0403030101060003" pitchFamily="34" charset="0"/>
              </a:rPr>
              <a:t>Proceedings</a:t>
            </a:r>
            <a:r>
              <a:rPr lang="fi-FI" altLang="fi-FI" sz="1200" dirty="0">
                <a:latin typeface="Raleway Light" panose="020B0403030101060003" pitchFamily="34" charset="0"/>
              </a:rPr>
              <a:t>. </a:t>
            </a:r>
            <a:r>
              <a:rPr lang="fi-FI" altLang="fi-FI" sz="1200" dirty="0" err="1">
                <a:latin typeface="Raleway Light" panose="020B0403030101060003" pitchFamily="34" charset="0"/>
              </a:rPr>
              <a:t>Creating</a:t>
            </a:r>
            <a:r>
              <a:rPr lang="fi-FI" altLang="fi-FI" sz="1200" dirty="0">
                <a:latin typeface="Raleway Light" panose="020B0403030101060003" pitchFamily="34" charset="0"/>
              </a:rPr>
              <a:t> Value Through </a:t>
            </a:r>
            <a:r>
              <a:rPr lang="fi-FI" altLang="fi-FI" sz="1200" dirty="0" err="1">
                <a:latin typeface="Raleway Light" panose="020B0403030101060003" pitchFamily="34" charset="0"/>
              </a:rPr>
              <a:t>Risk</a:t>
            </a:r>
            <a:r>
              <a:rPr lang="fi-FI" altLang="fi-FI" sz="1200" dirty="0">
                <a:latin typeface="Raleway Light" panose="020B0403030101060003" pitchFamily="34" charset="0"/>
              </a:rPr>
              <a:t> Prevention Management. </a:t>
            </a:r>
            <a:r>
              <a:rPr lang="fi-FI" altLang="fi-FI" sz="1200" dirty="0" err="1">
                <a:latin typeface="Raleway Light" panose="020B0403030101060003" pitchFamily="34" charset="0"/>
              </a:rPr>
              <a:t>Edited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by</a:t>
            </a:r>
            <a:r>
              <a:rPr lang="fi-FI" altLang="fi-FI" sz="1200" dirty="0">
                <a:latin typeface="Raleway Light" panose="020B0403030101060003" pitchFamily="34" charset="0"/>
              </a:rPr>
              <a:t> Pedro R. </a:t>
            </a:r>
            <a:r>
              <a:rPr lang="fi-FI" altLang="fi-FI" sz="1200" dirty="0" err="1">
                <a:latin typeface="Raleway Light" panose="020B0403030101060003" pitchFamily="34" charset="0"/>
              </a:rPr>
              <a:t>Mondelo</a:t>
            </a:r>
            <a:r>
              <a:rPr lang="fi-FI" altLang="fi-FI" sz="1200" dirty="0">
                <a:latin typeface="Raleway Light" panose="020B0403030101060003" pitchFamily="34" charset="0"/>
              </a:rPr>
              <a:t>, Waldemar </a:t>
            </a:r>
            <a:r>
              <a:rPr lang="fi-FI" altLang="fi-FI" sz="1200" dirty="0" err="1">
                <a:latin typeface="Raleway Light" panose="020B0403030101060003" pitchFamily="34" charset="0"/>
              </a:rPr>
              <a:t>Karwowski</a:t>
            </a:r>
            <a:r>
              <a:rPr lang="fi-FI" altLang="fi-FI" sz="1200" dirty="0">
                <a:latin typeface="Raleway Light" panose="020B0403030101060003" pitchFamily="34" charset="0"/>
              </a:rPr>
              <a:t>, Kaija Leena Saarela, Paul </a:t>
            </a:r>
            <a:r>
              <a:rPr lang="fi-FI" altLang="fi-FI" sz="1200" dirty="0" err="1">
                <a:latin typeface="Raleway Light" panose="020B0403030101060003" pitchFamily="34" charset="0"/>
              </a:rPr>
              <a:t>Swuste</a:t>
            </a:r>
            <a:r>
              <a:rPr lang="fi-FI" altLang="fi-FI" sz="1200" dirty="0">
                <a:latin typeface="Raleway Light" panose="020B0403030101060003" pitchFamily="34" charset="0"/>
              </a:rPr>
              <a:t>, and Enrico </a:t>
            </a:r>
            <a:r>
              <a:rPr lang="fi-FI" altLang="fi-FI" sz="1200" dirty="0" err="1">
                <a:latin typeface="Raleway Light" panose="020B0403030101060003" pitchFamily="34" charset="0"/>
              </a:rPr>
              <a:t>Occipinti</a:t>
            </a:r>
            <a:r>
              <a:rPr lang="fi-FI" altLang="fi-FI" sz="1200" dirty="0">
                <a:latin typeface="Raleway Light" panose="020B0403030101060003" pitchFamily="34" charset="0"/>
              </a:rPr>
              <a:t>.  ISBN: 978-84-934256-8-5. </a:t>
            </a:r>
            <a:r>
              <a:rPr lang="fi-FI" altLang="fi-FI" sz="1200" dirty="0" err="1">
                <a:latin typeface="Raleway Light" panose="020B0403030101060003" pitchFamily="34" charset="0"/>
              </a:rPr>
              <a:t>Paper</a:t>
            </a:r>
            <a:r>
              <a:rPr lang="fi-FI" altLang="fi-FI" sz="1200" dirty="0">
                <a:latin typeface="Raleway Light" panose="020B0403030101060003" pitchFamily="34" charset="0"/>
              </a:rPr>
              <a:t> ID 1851, 9 </a:t>
            </a:r>
            <a:r>
              <a:rPr lang="fi-FI" altLang="fi-FI" sz="1200" dirty="0" err="1">
                <a:latin typeface="Raleway Light" panose="020B0403030101060003" pitchFamily="34" charset="0"/>
              </a:rPr>
              <a:t>pp</a:t>
            </a:r>
            <a:r>
              <a:rPr lang="fi-FI" altLang="fi-FI" sz="1200" dirty="0">
                <a:latin typeface="Raleway Light" panose="020B0403030101060003" pitchFamily="34" charset="0"/>
              </a:rPr>
              <a:t>. CD. 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M, Savolainen S, Alaranta H.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Reliability</a:t>
            </a:r>
            <a:r>
              <a:rPr lang="fi-FI" altLang="fi-FI" sz="1200" b="1" dirty="0">
                <a:latin typeface="Raleway Light" panose="020B0403030101060003" pitchFamily="34" charset="0"/>
              </a:rPr>
              <a:t> and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agreement</a:t>
            </a:r>
            <a:r>
              <a:rPr lang="fi-FI" altLang="fi-FI" sz="1200" b="1" dirty="0">
                <a:latin typeface="Raleway Light" panose="020B0403030101060003" pitchFamily="34" charset="0"/>
              </a:rPr>
              <a:t> in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gait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measurements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among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patients</a:t>
            </a:r>
            <a:r>
              <a:rPr lang="fi-FI" altLang="fi-FI" sz="1200" b="1" dirty="0">
                <a:latin typeface="Raleway Light" panose="020B0403030101060003" pitchFamily="34" charset="0"/>
              </a:rPr>
              <a:t> with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brain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injury</a:t>
            </a:r>
            <a:r>
              <a:rPr lang="fi-FI" altLang="fi-FI" sz="1200" dirty="0">
                <a:latin typeface="Raleway Light" panose="020B0403030101060003" pitchFamily="34" charset="0"/>
              </a:rPr>
              <a:t>. Adv in </a:t>
            </a:r>
            <a:r>
              <a:rPr lang="fi-FI" altLang="fi-FI" sz="1200" dirty="0" err="1">
                <a:latin typeface="Raleway Light" panose="020B0403030101060003" pitchFamily="34" charset="0"/>
              </a:rPr>
              <a:t>phys</a:t>
            </a:r>
            <a:r>
              <a:rPr lang="fi-FI" altLang="fi-FI" sz="1200" dirty="0">
                <a:latin typeface="Raleway Light" panose="020B0403030101060003" pitchFamily="34" charset="0"/>
              </a:rPr>
              <a:t>. 2009;11: 22-29. 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M. Aivovamma; Koska terapeutin kellot tulisivat soida? Manuaali 2008. (4)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Rinne M, Vartiainen M, Sarajuuri J, Pasanen M, Lehto T, Alaranta H. Traumaattisesta aivovauriosta toipuneille kehitettiin arviointimenetelmä. Fysioterapia 2008;1:16-20.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Rinne M, Pasanen M, Vartiainen M, Lehto T, Sarajuuri J, Alaranta H. </a:t>
            </a:r>
            <a:r>
              <a:rPr lang="fi-FI" altLang="fi-FI" sz="1200" b="1" dirty="0">
                <a:latin typeface="Raleway Light" panose="020B0403030101060003" pitchFamily="34" charset="0"/>
              </a:rPr>
              <a:t>Motor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performance</a:t>
            </a:r>
            <a:r>
              <a:rPr lang="fi-FI" altLang="fi-FI" sz="1200" b="1" dirty="0">
                <a:latin typeface="Raleway Light" panose="020B0403030101060003" pitchFamily="34" charset="0"/>
              </a:rPr>
              <a:t> in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physically</a:t>
            </a:r>
            <a:r>
              <a:rPr lang="fi-FI" altLang="fi-FI" sz="1200" b="1" dirty="0">
                <a:latin typeface="Raleway Light" panose="020B0403030101060003" pitchFamily="34" charset="0"/>
              </a:rPr>
              <a:t> 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well-recovered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men</a:t>
            </a:r>
            <a:r>
              <a:rPr lang="fi-FI" altLang="fi-FI" sz="1200" b="1" dirty="0">
                <a:latin typeface="Raleway Light" panose="020B0403030101060003" pitchFamily="34" charset="0"/>
              </a:rPr>
              <a:t> with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traumatic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brain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injury</a:t>
            </a:r>
            <a:r>
              <a:rPr lang="fi-FI" altLang="fi-FI" sz="1200" b="1" dirty="0">
                <a:latin typeface="Raleway Light" panose="020B0403030101060003" pitchFamily="34" charset="0"/>
              </a:rPr>
              <a:t>. </a:t>
            </a:r>
            <a:r>
              <a:rPr lang="fi-FI" altLang="fi-FI" sz="1200" dirty="0">
                <a:latin typeface="Raleway Light" panose="020B0403030101060003" pitchFamily="34" charset="0"/>
              </a:rPr>
              <a:t>J </a:t>
            </a:r>
            <a:r>
              <a:rPr lang="fi-FI" altLang="fi-FI" sz="1200" dirty="0" err="1">
                <a:latin typeface="Raleway Light" panose="020B0403030101060003" pitchFamily="34" charset="0"/>
              </a:rPr>
              <a:t>Rehabil</a:t>
            </a:r>
            <a:r>
              <a:rPr lang="fi-FI" altLang="fi-FI" sz="1200" dirty="0">
                <a:latin typeface="Raleway Light" panose="020B0403030101060003" pitchFamily="34" charset="0"/>
              </a:rPr>
              <a:t> </a:t>
            </a:r>
            <a:r>
              <a:rPr lang="fi-FI" altLang="fi-FI" sz="1200" dirty="0" err="1">
                <a:latin typeface="Raleway Light" panose="020B0403030101060003" pitchFamily="34" charset="0"/>
              </a:rPr>
              <a:t>Med</a:t>
            </a:r>
            <a:r>
              <a:rPr lang="fi-FI" altLang="fi-FI" sz="1200" dirty="0">
                <a:latin typeface="Raleway Light" panose="020B0403030101060003" pitchFamily="34" charset="0"/>
              </a:rPr>
              <a:t>. 2006;38:224-29.</a:t>
            </a:r>
          </a:p>
          <a:p>
            <a:r>
              <a:rPr lang="fi-FI" altLang="fi-FI" sz="1200" dirty="0">
                <a:latin typeface="Raleway Light" panose="020B0403030101060003" pitchFamily="34" charset="0"/>
              </a:rPr>
              <a:t>Vartiainen M, Rinne M., Lehto T., Sarajuuri J., Pasanen M. Alaranta H </a:t>
            </a:r>
            <a:r>
              <a:rPr lang="fi-FI" altLang="fi-FI" sz="1200" b="1" dirty="0">
                <a:latin typeface="Raleway Light" panose="020B0403030101060003" pitchFamily="34" charset="0"/>
              </a:rPr>
              <a:t>The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test-retest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reliability</a:t>
            </a:r>
            <a:r>
              <a:rPr lang="fi-FI" altLang="fi-FI" sz="1200" b="1" dirty="0">
                <a:latin typeface="Raleway Light" panose="020B0403030101060003" pitchFamily="34" charset="0"/>
              </a:rPr>
              <a:t> of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motor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performance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measures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after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traumatic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brain</a:t>
            </a:r>
            <a:r>
              <a:rPr lang="fi-FI" altLang="fi-FI" sz="1200" b="1" dirty="0">
                <a:latin typeface="Raleway Light" panose="020B0403030101060003" pitchFamily="34" charset="0"/>
              </a:rPr>
              <a:t> </a:t>
            </a:r>
            <a:r>
              <a:rPr lang="fi-FI" altLang="fi-FI" sz="1200" b="1" dirty="0" err="1">
                <a:latin typeface="Raleway Light" panose="020B0403030101060003" pitchFamily="34" charset="0"/>
              </a:rPr>
              <a:t>injury</a:t>
            </a:r>
            <a:r>
              <a:rPr lang="fi-FI" altLang="fi-FI" sz="1200" dirty="0">
                <a:latin typeface="Raleway Light" panose="020B0403030101060003" pitchFamily="34" charset="0"/>
              </a:rPr>
              <a:t>. Adv in </a:t>
            </a:r>
            <a:r>
              <a:rPr lang="fi-FI" altLang="fi-FI" sz="1200" dirty="0" err="1">
                <a:latin typeface="Raleway Light" panose="020B0403030101060003" pitchFamily="34" charset="0"/>
              </a:rPr>
              <a:t>phys</a:t>
            </a:r>
            <a:r>
              <a:rPr lang="fi-FI" altLang="fi-FI" sz="1200" dirty="0">
                <a:latin typeface="Raleway Light" panose="020B0403030101060003" pitchFamily="34" charset="0"/>
              </a:rPr>
              <a:t> 2006;8:50-9.</a:t>
            </a:r>
          </a:p>
          <a:p>
            <a:endParaRPr lang="fi-FI" altLang="fi-FI" sz="1200" dirty="0">
              <a:latin typeface="Raleway Light" panose="020B0403030101060003" pitchFamily="34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1124744"/>
          </a:xfrm>
        </p:spPr>
        <p:txBody>
          <a:bodyPr/>
          <a:lstStyle/>
          <a:p>
            <a:pPr>
              <a:defRPr/>
            </a:pPr>
            <a:r>
              <a:rPr lang="fi-FI" dirty="0" err="1">
                <a:latin typeface="Raleway Light" panose="020B0403030101060003" pitchFamily="34" charset="0"/>
              </a:rPr>
              <a:t>References</a:t>
            </a:r>
            <a:r>
              <a:rPr lang="fi-FI" dirty="0">
                <a:latin typeface="Raleway Light" panose="020B0403030101060003" pitchFamily="34" charset="0"/>
              </a:rPr>
              <a:t> -2015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199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388" y="1412776"/>
            <a:ext cx="8964612" cy="5116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400" dirty="0">
                <a:latin typeface="Raleway Light" panose="020B0403030101060003" pitchFamily="34" charset="0"/>
              </a:rPr>
              <a:t>The feasibility of </a:t>
            </a:r>
            <a:r>
              <a:rPr lang="en-US" sz="1400" b="1" dirty="0" err="1">
                <a:latin typeface="Raleway Light" panose="020B0403030101060003" pitchFamily="34" charset="0"/>
              </a:rPr>
              <a:t>romberg</a:t>
            </a:r>
            <a:r>
              <a:rPr lang="en-US" sz="1400" b="1" dirty="0">
                <a:latin typeface="Raleway Light" panose="020B0403030101060003" pitchFamily="34" charset="0"/>
              </a:rPr>
              <a:t> quotient in assessment of balance </a:t>
            </a:r>
            <a:r>
              <a:rPr lang="en-US" sz="1400" dirty="0">
                <a:latin typeface="Raleway Light" panose="020B0403030101060003" pitchFamily="34" charset="0"/>
              </a:rPr>
              <a:t>after sport concussion. </a:t>
            </a:r>
          </a:p>
          <a:p>
            <a:pPr marL="0" indent="0">
              <a:buNone/>
              <a:defRPr/>
            </a:pPr>
            <a:r>
              <a:rPr lang="en-US" sz="1400" dirty="0" err="1">
                <a:latin typeface="Raleway Light" panose="020B0403030101060003" pitchFamily="34" charset="0"/>
              </a:rPr>
              <a:t>Vartiainen</a:t>
            </a:r>
            <a:r>
              <a:rPr lang="en-US" sz="1400" dirty="0">
                <a:latin typeface="Raleway Light" panose="020B0403030101060003" pitchFamily="34" charset="0"/>
              </a:rPr>
              <a:t> M, Holm A, Koskinen S, et al. Br J Sports Med 2017;51:A57-A58</a:t>
            </a:r>
            <a:endParaRPr lang="fi-FI" sz="1400" dirty="0">
              <a:latin typeface="Raleway Light" panose="020B0403030101060003" pitchFamily="34" charset="0"/>
            </a:endParaRPr>
          </a:p>
          <a:p>
            <a:pPr>
              <a:defRPr/>
            </a:pPr>
            <a:endParaRPr lang="fi-FI" sz="1400" dirty="0">
              <a:latin typeface="Raleway Light" panose="020B0403030101060003" pitchFamily="34" charset="0"/>
            </a:endParaRPr>
          </a:p>
          <a:p>
            <a:pPr>
              <a:defRPr/>
            </a:pPr>
            <a:r>
              <a:rPr lang="fi-FI" sz="1400" dirty="0" err="1">
                <a:latin typeface="Raleway Light" panose="020B0403030101060003" pitchFamily="34" charset="0"/>
              </a:rPr>
              <a:t>Interpreting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Change</a:t>
            </a:r>
            <a:r>
              <a:rPr lang="fi-FI" sz="1400" dirty="0">
                <a:latin typeface="Raleway Light" panose="020B0403030101060003" pitchFamily="34" charset="0"/>
              </a:rPr>
              <a:t> on the </a:t>
            </a:r>
            <a:r>
              <a:rPr lang="fi-FI" sz="1400" b="1" dirty="0">
                <a:latin typeface="Raleway Light" panose="020B0403030101060003" pitchFamily="34" charset="0"/>
              </a:rPr>
              <a:t>SCAT3</a:t>
            </a:r>
            <a:r>
              <a:rPr lang="fi-FI" sz="1400" dirty="0">
                <a:latin typeface="Raleway Light" panose="020B0403030101060003" pitchFamily="34" charset="0"/>
              </a:rPr>
              <a:t> in Professional Ice Hockey </a:t>
            </a:r>
            <a:r>
              <a:rPr lang="fi-FI" sz="1400" dirty="0" err="1">
                <a:latin typeface="Raleway Light" panose="020B0403030101060003" pitchFamily="34" charset="0"/>
              </a:rPr>
              <a:t>Players</a:t>
            </a:r>
            <a:r>
              <a:rPr lang="fi-FI" sz="1400" dirty="0">
                <a:latin typeface="Raleway Light" panose="020B0403030101060003" pitchFamily="34" charset="0"/>
              </a:rPr>
              <a:t>  </a:t>
            </a:r>
          </a:p>
          <a:p>
            <a:pPr marL="0" indent="0">
              <a:buNone/>
              <a:defRPr/>
            </a:pPr>
            <a:r>
              <a:rPr lang="fi-FI" sz="1400" dirty="0">
                <a:latin typeface="Raleway Light" panose="020B0403030101060003" pitchFamily="34" charset="0"/>
              </a:rPr>
              <a:t>Timo Hänninen, Jari </a:t>
            </a:r>
            <a:r>
              <a:rPr lang="fi-FI" sz="1400" dirty="0" err="1">
                <a:latin typeface="Raleway Light" panose="020B0403030101060003" pitchFamily="34" charset="0"/>
              </a:rPr>
              <a:t>Parkkari</a:t>
            </a:r>
            <a:r>
              <a:rPr lang="fi-FI" sz="1400" dirty="0">
                <a:latin typeface="Raleway Light" panose="020B0403030101060003" pitchFamily="34" charset="0"/>
              </a:rPr>
              <a:t> ,Markku Tuominen, Grant </a:t>
            </a:r>
            <a:r>
              <a:rPr lang="fi-FI" sz="1400" dirty="0" err="1">
                <a:latin typeface="Raleway Light" panose="020B0403030101060003" pitchFamily="34" charset="0"/>
              </a:rPr>
              <a:t>Iverson</a:t>
            </a:r>
            <a:r>
              <a:rPr lang="fi-FI" sz="1400" dirty="0">
                <a:latin typeface="Raleway Light" panose="020B0403030101060003" pitchFamily="34" charset="0"/>
              </a:rPr>
              <a:t>, Juha Öhman, Matti Vartiainen, Teemu Luoto J </a:t>
            </a:r>
            <a:r>
              <a:rPr lang="fi-FI" sz="1400" dirty="0" err="1">
                <a:latin typeface="Raleway Light" panose="020B0403030101060003" pitchFamily="34" charset="0"/>
              </a:rPr>
              <a:t>Sci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Med</a:t>
            </a:r>
            <a:r>
              <a:rPr lang="fi-FI" sz="1400" dirty="0">
                <a:latin typeface="Raleway Light" panose="020B0403030101060003" pitchFamily="34" charset="0"/>
              </a:rPr>
              <a:t> Sport. 2016: http://dx.doi.org/10.1016/j.jsams.2016.09.009</a:t>
            </a:r>
          </a:p>
          <a:p>
            <a:pPr>
              <a:defRPr/>
            </a:pPr>
            <a:endParaRPr lang="fi-FI" sz="1400" dirty="0">
              <a:latin typeface="Raleway Light" panose="020B0403030101060003" pitchFamily="34" charset="0"/>
            </a:endParaRPr>
          </a:p>
          <a:p>
            <a:pPr>
              <a:defRPr/>
            </a:pPr>
            <a:r>
              <a:rPr lang="fi-FI" sz="1400" dirty="0">
                <a:latin typeface="Raleway Light" panose="020B0403030101060003" pitchFamily="34" charset="0"/>
              </a:rPr>
              <a:t>A </a:t>
            </a:r>
            <a:r>
              <a:rPr lang="fi-FI" sz="1400" dirty="0" err="1">
                <a:latin typeface="Raleway Light" panose="020B0403030101060003" pitchFamily="34" charset="0"/>
              </a:rPr>
              <a:t>novel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approach</a:t>
            </a:r>
            <a:r>
              <a:rPr lang="fi-FI" sz="1400" dirty="0">
                <a:latin typeface="Raleway Light" panose="020B0403030101060003" pitchFamily="34" charset="0"/>
              </a:rPr>
              <a:t> to </a:t>
            </a:r>
            <a:r>
              <a:rPr lang="fi-FI" sz="1400" b="1" dirty="0" err="1">
                <a:latin typeface="Raleway Light" panose="020B0403030101060003" pitchFamily="34" charset="0"/>
              </a:rPr>
              <a:t>sports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concussion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assessment</a:t>
            </a:r>
            <a:r>
              <a:rPr lang="fi-FI" sz="1400" b="1" dirty="0">
                <a:latin typeface="Raleway Light" panose="020B0403030101060003" pitchFamily="34" charset="0"/>
              </a:rPr>
              <a:t>: </a:t>
            </a:r>
            <a:r>
              <a:rPr lang="fi-FI" sz="1400" b="1" dirty="0" err="1">
                <a:latin typeface="Raleway Light" panose="020B0403030101060003" pitchFamily="34" charset="0"/>
              </a:rPr>
              <a:t>Computerized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multilimb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reaction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times</a:t>
            </a:r>
            <a:r>
              <a:rPr lang="fi-FI" sz="1400" b="1" dirty="0">
                <a:latin typeface="Raleway Light" panose="020B0403030101060003" pitchFamily="34" charset="0"/>
              </a:rPr>
              <a:t> and </a:t>
            </a:r>
            <a:r>
              <a:rPr lang="fi-FI" sz="1400" b="1" dirty="0" err="1">
                <a:latin typeface="Raleway Light" panose="020B0403030101060003" pitchFamily="34" charset="0"/>
              </a:rPr>
              <a:t>balance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control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testing</a:t>
            </a:r>
            <a:r>
              <a:rPr lang="fi-FI" sz="1400" dirty="0">
                <a:latin typeface="Raleway Light" panose="020B0403030101060003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fi-FI" sz="1400" dirty="0">
                <a:latin typeface="Raleway Light" panose="020B0403030101060003" pitchFamily="34" charset="0"/>
              </a:rPr>
              <a:t>Vartiainen M, Holm A, </a:t>
            </a:r>
            <a:r>
              <a:rPr lang="fi-FI" sz="1400" dirty="0" err="1">
                <a:latin typeface="Raleway Light" panose="020B0403030101060003" pitchFamily="34" charset="0"/>
              </a:rPr>
              <a:t>Lukander</a:t>
            </a:r>
            <a:r>
              <a:rPr lang="fi-FI" sz="1400" dirty="0">
                <a:latin typeface="Raleway Light" panose="020B0403030101060003" pitchFamily="34" charset="0"/>
              </a:rPr>
              <a:t> J, </a:t>
            </a:r>
            <a:r>
              <a:rPr lang="fi-FI" sz="1400" dirty="0" err="1">
                <a:latin typeface="Raleway Light" panose="020B0403030101060003" pitchFamily="34" charset="0"/>
              </a:rPr>
              <a:t>Lukander</a:t>
            </a:r>
            <a:r>
              <a:rPr lang="fi-FI" sz="1400" dirty="0">
                <a:latin typeface="Raleway Light" panose="020B0403030101060003" pitchFamily="34" charset="0"/>
              </a:rPr>
              <a:t> K, Koskinen S, </a:t>
            </a:r>
            <a:r>
              <a:rPr lang="fi-FI" sz="1400" dirty="0" err="1">
                <a:latin typeface="Raleway Light" panose="020B0403030101060003" pitchFamily="34" charset="0"/>
              </a:rPr>
              <a:t>Bornstein</a:t>
            </a:r>
            <a:r>
              <a:rPr lang="fi-FI" sz="1400" dirty="0">
                <a:latin typeface="Raleway Light" panose="020B0403030101060003" pitchFamily="34" charset="0"/>
              </a:rPr>
              <a:t> R, Hokkanen L. J </a:t>
            </a:r>
            <a:r>
              <a:rPr lang="fi-FI" sz="1400" dirty="0" err="1">
                <a:latin typeface="Raleway Light" panose="020B0403030101060003" pitchFamily="34" charset="0"/>
              </a:rPr>
              <a:t>Clin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Exp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Neuropsychol</a:t>
            </a:r>
            <a:r>
              <a:rPr lang="fi-FI" sz="1400" dirty="0">
                <a:latin typeface="Raleway Light" panose="020B0403030101060003" pitchFamily="34" charset="0"/>
              </a:rPr>
              <a:t>. 2016;38(3):293-307. </a:t>
            </a:r>
            <a:r>
              <a:rPr lang="fi-FI" sz="1400" dirty="0" err="1">
                <a:latin typeface="Raleway Light" panose="020B0403030101060003" pitchFamily="34" charset="0"/>
              </a:rPr>
              <a:t>doi</a:t>
            </a:r>
            <a:r>
              <a:rPr lang="fi-FI" sz="1400" dirty="0">
                <a:latin typeface="Raleway Light" panose="020B0403030101060003" pitchFamily="34" charset="0"/>
              </a:rPr>
              <a:t>: 10.1080/13803395.2015.1107031. </a:t>
            </a:r>
            <a:r>
              <a:rPr lang="fi-FI" sz="1400" dirty="0" err="1">
                <a:latin typeface="Raleway Light" panose="020B0403030101060003" pitchFamily="34" charset="0"/>
              </a:rPr>
              <a:t>Epub</a:t>
            </a:r>
            <a:r>
              <a:rPr lang="fi-FI" sz="1400" dirty="0">
                <a:latin typeface="Raleway Light" panose="020B0403030101060003" pitchFamily="34" charset="0"/>
              </a:rPr>
              <a:t> 2015 </a:t>
            </a:r>
            <a:r>
              <a:rPr lang="fi-FI" sz="1400" dirty="0" err="1">
                <a:latin typeface="Raleway Light" panose="020B0403030101060003" pitchFamily="34" charset="0"/>
              </a:rPr>
              <a:t>Dec</a:t>
            </a:r>
            <a:r>
              <a:rPr lang="fi-FI" sz="1400" dirty="0">
                <a:latin typeface="Raleway Light" panose="020B0403030101060003" pitchFamily="34" charset="0"/>
              </a:rPr>
              <a:t> 8.</a:t>
            </a:r>
          </a:p>
          <a:p>
            <a:pPr>
              <a:defRPr/>
            </a:pPr>
            <a:endParaRPr lang="fi-FI" sz="1400" dirty="0">
              <a:latin typeface="Raleway Light" panose="020B0403030101060003" pitchFamily="34" charset="0"/>
            </a:endParaRPr>
          </a:p>
          <a:p>
            <a:pPr>
              <a:defRPr/>
            </a:pPr>
            <a:r>
              <a:rPr lang="fi-FI" sz="1400" dirty="0">
                <a:latin typeface="Raleway Light" panose="020B0403030101060003" pitchFamily="34" charset="0"/>
              </a:rPr>
              <a:t>Sport </a:t>
            </a:r>
            <a:r>
              <a:rPr lang="fi-FI" sz="1400" dirty="0" err="1">
                <a:latin typeface="Raleway Light" panose="020B0403030101060003" pitchFamily="34" charset="0"/>
              </a:rPr>
              <a:t>Concussion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Assessment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Tool</a:t>
            </a:r>
            <a:r>
              <a:rPr lang="fi-FI" sz="1400" dirty="0">
                <a:latin typeface="Raleway Light" panose="020B0403030101060003" pitchFamily="34" charset="0"/>
              </a:rPr>
              <a:t> - 3rd Edition - </a:t>
            </a:r>
            <a:r>
              <a:rPr lang="fi-FI" sz="1400" b="1" dirty="0" err="1">
                <a:latin typeface="Raleway Light" panose="020B0403030101060003" pitchFamily="34" charset="0"/>
              </a:rPr>
              <a:t>Normative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Reference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Values</a:t>
            </a:r>
            <a:r>
              <a:rPr lang="fi-FI" sz="1400" b="1" dirty="0">
                <a:latin typeface="Raleway Light" panose="020B0403030101060003" pitchFamily="34" charset="0"/>
              </a:rPr>
              <a:t> for </a:t>
            </a:r>
            <a:r>
              <a:rPr lang="fi-FI" sz="1400" dirty="0">
                <a:latin typeface="Raleway Light" panose="020B0403030101060003" pitchFamily="34" charset="0"/>
              </a:rPr>
              <a:t>Professional Ice Hockey </a:t>
            </a:r>
            <a:r>
              <a:rPr lang="fi-FI" sz="1400" dirty="0" err="1">
                <a:latin typeface="Raleway Light" panose="020B0403030101060003" pitchFamily="34" charset="0"/>
              </a:rPr>
              <a:t>Players</a:t>
            </a:r>
            <a:r>
              <a:rPr lang="fi-FI" sz="1400" dirty="0">
                <a:latin typeface="Raleway Light" panose="020B0403030101060003" pitchFamily="34" charset="0"/>
              </a:rPr>
              <a:t>.  </a:t>
            </a:r>
          </a:p>
          <a:p>
            <a:pPr marL="0" indent="0">
              <a:buNone/>
              <a:defRPr/>
            </a:pPr>
            <a:r>
              <a:rPr lang="fi-FI" sz="1400" dirty="0">
                <a:latin typeface="Raleway Light" panose="020B0403030101060003" pitchFamily="34" charset="0"/>
              </a:rPr>
              <a:t>Timo Hänninen, Markku Tuominen, Jari </a:t>
            </a:r>
            <a:r>
              <a:rPr lang="fi-FI" sz="1400" dirty="0" err="1">
                <a:latin typeface="Raleway Light" panose="020B0403030101060003" pitchFamily="34" charset="0"/>
              </a:rPr>
              <a:t>Parkkari</a:t>
            </a:r>
            <a:r>
              <a:rPr lang="fi-FI" sz="1400" dirty="0">
                <a:latin typeface="Raleway Light" panose="020B0403030101060003" pitchFamily="34" charset="0"/>
              </a:rPr>
              <a:t>, Matti Vartiainen, Juha Öhman, Grant L. </a:t>
            </a:r>
            <a:r>
              <a:rPr lang="fi-FI" sz="1400" dirty="0" err="1">
                <a:latin typeface="Raleway Light" panose="020B0403030101060003" pitchFamily="34" charset="0"/>
              </a:rPr>
              <a:t>Iverson</a:t>
            </a:r>
            <a:r>
              <a:rPr lang="fi-FI" sz="1400" dirty="0">
                <a:latin typeface="Raleway Light" panose="020B0403030101060003" pitchFamily="34" charset="0"/>
              </a:rPr>
              <a:t>, Teemu M. Luoto.  2016: Journal of Science and </a:t>
            </a:r>
            <a:r>
              <a:rPr lang="fi-FI" sz="1400" dirty="0" err="1">
                <a:latin typeface="Raleway Light" panose="020B0403030101060003" pitchFamily="34" charset="0"/>
              </a:rPr>
              <a:t>Medicine</a:t>
            </a:r>
            <a:r>
              <a:rPr lang="fi-FI" sz="1400" dirty="0">
                <a:latin typeface="Raleway Light" panose="020B0403030101060003" pitchFamily="34" charset="0"/>
              </a:rPr>
              <a:t> in Sport: Volume 19, </a:t>
            </a:r>
            <a:r>
              <a:rPr lang="fi-FI" sz="1400" dirty="0" err="1">
                <a:latin typeface="Raleway Light" panose="020B0403030101060003" pitchFamily="34" charset="0"/>
              </a:rPr>
              <a:t>Issue</a:t>
            </a:r>
            <a:r>
              <a:rPr lang="fi-FI" sz="1400" dirty="0">
                <a:latin typeface="Raleway Light" panose="020B0403030101060003" pitchFamily="34" charset="0"/>
              </a:rPr>
              <a:t> 8, August 2016, </a:t>
            </a:r>
            <a:r>
              <a:rPr lang="fi-FI" sz="1400" dirty="0" err="1">
                <a:latin typeface="Raleway Light" panose="020B0403030101060003" pitchFamily="34" charset="0"/>
              </a:rPr>
              <a:t>Pages</a:t>
            </a:r>
            <a:r>
              <a:rPr lang="fi-FI" sz="1400" dirty="0">
                <a:latin typeface="Raleway Light" panose="020B0403030101060003" pitchFamily="34" charset="0"/>
              </a:rPr>
              <a:t> 636–64 </a:t>
            </a:r>
          </a:p>
          <a:p>
            <a:pPr>
              <a:defRPr/>
            </a:pPr>
            <a:endParaRPr lang="fi-FI" sz="1400" dirty="0">
              <a:latin typeface="Raleway Light" panose="020B0403030101060003" pitchFamily="34" charset="0"/>
            </a:endParaRPr>
          </a:p>
          <a:p>
            <a:pPr>
              <a:defRPr/>
            </a:pPr>
            <a:r>
              <a:rPr lang="fi-FI" sz="1400" b="1" dirty="0" err="1">
                <a:latin typeface="Raleway Light" panose="020B0403030101060003" pitchFamily="34" charset="0"/>
              </a:rPr>
              <a:t>King-Devick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b="1" dirty="0" err="1">
                <a:latin typeface="Raleway Light" panose="020B0403030101060003" pitchFamily="34" charset="0"/>
              </a:rPr>
              <a:t>test</a:t>
            </a:r>
            <a:r>
              <a:rPr lang="fi-FI" sz="1400" b="1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normative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reference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values</a:t>
            </a:r>
            <a:r>
              <a:rPr lang="fi-FI" sz="1400" dirty="0">
                <a:latin typeface="Raleway Light" panose="020B0403030101060003" pitchFamily="34" charset="0"/>
              </a:rPr>
              <a:t> for </a:t>
            </a:r>
            <a:r>
              <a:rPr lang="fi-FI" sz="1400" dirty="0" err="1">
                <a:latin typeface="Raleway Light" panose="020B0403030101060003" pitchFamily="34" charset="0"/>
              </a:rPr>
              <a:t>professional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male</a:t>
            </a:r>
            <a:r>
              <a:rPr lang="fi-FI" sz="1400" dirty="0">
                <a:latin typeface="Raleway Light" panose="020B0403030101060003" pitchFamily="34" charset="0"/>
              </a:rPr>
              <a:t> ice hockey </a:t>
            </a:r>
            <a:r>
              <a:rPr lang="fi-FI" sz="1400" dirty="0" err="1">
                <a:latin typeface="Raleway Light" panose="020B0403030101060003" pitchFamily="34" charset="0"/>
              </a:rPr>
              <a:t>players</a:t>
            </a:r>
            <a:r>
              <a:rPr lang="fi-FI" sz="1400" dirty="0">
                <a:latin typeface="Raleway Light" panose="020B0403030101060003" pitchFamily="34" charset="0"/>
              </a:rPr>
              <a:t>: </a:t>
            </a:r>
            <a:r>
              <a:rPr lang="fi-FI" sz="1400" dirty="0" err="1">
                <a:latin typeface="Raleway Light" panose="020B0403030101060003" pitchFamily="34" charset="0"/>
              </a:rPr>
              <a:t>King-Devick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test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normative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values</a:t>
            </a:r>
            <a:r>
              <a:rPr lang="fi-FI" sz="1400" dirty="0">
                <a:latin typeface="Raleway Light" panose="020B0403030101060003" pitchFamily="34" charset="0"/>
              </a:rPr>
              <a:t> . </a:t>
            </a:r>
          </a:p>
          <a:p>
            <a:pPr marL="0" indent="0">
              <a:buNone/>
              <a:defRPr/>
            </a:pPr>
            <a:r>
              <a:rPr lang="fi-FI" sz="1400" dirty="0">
                <a:latin typeface="Raleway Light" panose="020B0403030101060003" pitchFamily="34" charset="0"/>
              </a:rPr>
              <a:t>Vartiainen Matti, Holm Anu, Peltonen Kati, Luoto Teemu, </a:t>
            </a:r>
            <a:r>
              <a:rPr lang="fi-FI" sz="1400" dirty="0" err="1">
                <a:latin typeface="Raleway Light" panose="020B0403030101060003" pitchFamily="34" charset="0"/>
              </a:rPr>
              <a:t>Iverson</a:t>
            </a:r>
            <a:r>
              <a:rPr lang="fi-FI" sz="1400" dirty="0">
                <a:latin typeface="Raleway Light" panose="020B0403030101060003" pitchFamily="34" charset="0"/>
              </a:rPr>
              <a:t> Grant, Hokkanen Laura. 2015: J </a:t>
            </a:r>
            <a:r>
              <a:rPr lang="fi-FI" sz="1400" dirty="0" err="1">
                <a:latin typeface="Raleway Light" panose="020B0403030101060003" pitchFamily="34" charset="0"/>
              </a:rPr>
              <a:t>Med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Sci</a:t>
            </a:r>
            <a:r>
              <a:rPr lang="fi-FI" sz="1400" dirty="0">
                <a:latin typeface="Raleway Light" panose="020B0403030101060003" pitchFamily="34" charset="0"/>
              </a:rPr>
              <a:t> </a:t>
            </a:r>
            <a:r>
              <a:rPr lang="fi-FI" sz="1400" dirty="0" err="1">
                <a:latin typeface="Raleway Light" panose="020B0403030101060003" pitchFamily="34" charset="0"/>
              </a:rPr>
              <a:t>Sports</a:t>
            </a:r>
            <a:r>
              <a:rPr lang="fi-FI" sz="1400" dirty="0">
                <a:latin typeface="Raleway Light" panose="020B0403030101060003" pitchFamily="34" charset="0"/>
              </a:rPr>
              <a:t>: 25: e327–e330 </a:t>
            </a:r>
            <a:r>
              <a:rPr lang="fi-FI" sz="1400" dirty="0" err="1">
                <a:latin typeface="Raleway Light" panose="020B0403030101060003" pitchFamily="34" charset="0"/>
              </a:rPr>
              <a:t>doi</a:t>
            </a:r>
            <a:r>
              <a:rPr lang="fi-FI" sz="1400" dirty="0">
                <a:latin typeface="Raleway Light" panose="020B0403030101060003" pitchFamily="34" charset="0"/>
              </a:rPr>
              <a:t>: 10.1111/sms.12307</a:t>
            </a:r>
          </a:p>
          <a:p>
            <a:pPr>
              <a:defRPr/>
            </a:pPr>
            <a:endParaRPr lang="fi-FI" sz="1400" dirty="0">
              <a:latin typeface="Raleway Light" panose="020B0403030101060003" pitchFamily="34" charset="0"/>
            </a:endParaRPr>
          </a:p>
        </p:txBody>
      </p:sp>
      <p:sp>
        <p:nvSpPr>
          <p:cNvPr id="12291" name="Dian numeron paikkamerkki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1FB4CD-50FC-487B-A949-048200D2D059}" type="slidenum">
              <a:rPr lang="fi-FI" altLang="fi-FI" sz="1000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i-FI" altLang="fi-FI" sz="1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Otsikko 2"/>
          <p:cNvSpPr>
            <a:spLocks noGrp="1"/>
          </p:cNvSpPr>
          <p:nvPr>
            <p:ph type="title"/>
          </p:nvPr>
        </p:nvSpPr>
        <p:spPr>
          <a:xfrm>
            <a:off x="467544" y="156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i-FI" dirty="0" err="1">
                <a:latin typeface="Raleway Light" panose="020B0403030101060003" pitchFamily="34" charset="0"/>
              </a:rPr>
              <a:t>References</a:t>
            </a:r>
            <a:r>
              <a:rPr lang="fi-FI" dirty="0">
                <a:latin typeface="Raleway Light" panose="020B0403030101060003" pitchFamily="34" charset="0"/>
              </a:rPr>
              <a:t> 2015-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427984" y="6381328"/>
            <a:ext cx="2847975" cy="365125"/>
          </a:xfrm>
        </p:spPr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</p:spTree>
    <p:extLst>
      <p:ext uri="{BB962C8B-B14F-4D97-AF65-F5344CB8AC3E}">
        <p14:creationId xmlns:p14="http://schemas.microsoft.com/office/powerpoint/2010/main" val="2344063362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Keynote; Oral Presentation</a:t>
            </a:r>
          </a:p>
          <a:p>
            <a:endParaRPr lang="en-US" sz="2800" dirty="0"/>
          </a:p>
          <a:p>
            <a:pPr marL="109728" indent="0">
              <a:buNone/>
            </a:pPr>
            <a:r>
              <a:rPr lang="en-US" sz="2800" dirty="0"/>
              <a:t>	A novel approach to sports concussion 	assessment: computerized multi-limb 	reaction times and balance control 	testing</a:t>
            </a:r>
          </a:p>
          <a:p>
            <a:pPr marL="630936" lvl="2" indent="0">
              <a:buNone/>
            </a:pPr>
            <a:r>
              <a:rPr lang="fi-FI" sz="3400" dirty="0"/>
              <a:t>		</a:t>
            </a:r>
            <a:r>
              <a:rPr lang="fi-FI" sz="2400" dirty="0"/>
              <a:t>Vartiainen Matti</a:t>
            </a:r>
            <a:endParaRPr lang="en-US" sz="240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i-FI"/>
              <a:t>Matti Vartiainen / Sport Concussion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/>
              <a:pPr/>
              <a:t>7</a:t>
            </a:fld>
            <a:endParaRPr kumimoji="0"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800" dirty="0"/>
              <a:t>Sport </a:t>
            </a:r>
            <a:r>
              <a:rPr lang="fi-FI" sz="2800" dirty="0" err="1"/>
              <a:t>Congress</a:t>
            </a:r>
            <a:br>
              <a:rPr lang="fi-FI" sz="2800" dirty="0"/>
            </a:br>
            <a:r>
              <a:rPr lang="fi-FI" sz="2800" dirty="0" err="1"/>
              <a:t>Handball</a:t>
            </a:r>
            <a:r>
              <a:rPr lang="fi-FI" sz="2800" dirty="0"/>
              <a:t>; WM; Paris, France 20.-21.1.2017 </a:t>
            </a:r>
          </a:p>
        </p:txBody>
      </p:sp>
    </p:spTree>
    <p:extLst>
      <p:ext uri="{BB962C8B-B14F-4D97-AF65-F5344CB8AC3E}">
        <p14:creationId xmlns:p14="http://schemas.microsoft.com/office/powerpoint/2010/main" val="416503790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532"/>
          </a:xfrm>
        </p:spPr>
        <p:txBody>
          <a:bodyPr/>
          <a:lstStyle/>
          <a:p>
            <a:r>
              <a:rPr lang="fi-FI" dirty="0"/>
              <a:t>Sidonnaisuudet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AutoShape 2" descr="Kuvahaun tulos haulle pohjola sairaa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130" y="3647007"/>
            <a:ext cx="54534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45" y="5155190"/>
            <a:ext cx="4143211" cy="11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55" y="1389474"/>
            <a:ext cx="4055689" cy="110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icture 4">
            <a:extLst>
              <a:ext uri="{FF2B5EF4-FFF2-40B4-BE49-F238E27FC236}">
                <a16:creationId xmlns:a16="http://schemas.microsoft.com/office/drawing/2014/main" id="{BF78103C-494D-4F30-A024-0526E21F5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56633" y="2709915"/>
            <a:ext cx="4143211" cy="1201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163863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32B6F9-CCB8-4D75-B369-BEF6CEF3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659"/>
            <a:ext cx="8229600" cy="1124744"/>
          </a:xfrm>
        </p:spPr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DA6E59-725B-4528-B16C-D5E0C9BE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18" y="2012949"/>
            <a:ext cx="8229600" cy="4525963"/>
          </a:xfrm>
        </p:spPr>
        <p:txBody>
          <a:bodyPr/>
          <a:lstStyle/>
          <a:p>
            <a:pPr algn="ctr"/>
            <a:r>
              <a:rPr lang="fi-FI" dirty="0"/>
              <a:t>Mikä on aivovamma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Tyypilliset piirteet ja toipuminen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Aivovamman arviointi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Urheiluun &amp; arkeen palaaminen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A15D66-2DF5-406B-B518-44B711E4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lumMod val="65000"/>
                    <a:lumOff val="35000"/>
                  </a:prstClr>
                </a:solidFill>
              </a:rPr>
              <a:t>Matti Vartiainen / Sport Concussion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4B8E61-CE26-4FB9-BC49-76EFB4E6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fi-FI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fi-FI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92597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to">
  <a:themeElements>
    <a:clrScheme name="Joht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Joh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oh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2036</Words>
  <Application>Microsoft Office PowerPoint</Application>
  <PresentationFormat>Näytössä katseltava diaesitys (4:3)</PresentationFormat>
  <Paragraphs>400</Paragraphs>
  <Slides>36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Georgia</vt:lpstr>
      <vt:lpstr>Palatino Linotype</vt:lpstr>
      <vt:lpstr>Raleway Light</vt:lpstr>
      <vt:lpstr>Times New Roman</vt:lpstr>
      <vt:lpstr>Wingdings</vt:lpstr>
      <vt:lpstr>Johto</vt:lpstr>
      <vt:lpstr>Aivotärähdys &amp; Urheilu</vt:lpstr>
      <vt:lpstr>Matti Vartiainen</vt:lpstr>
      <vt:lpstr>Matti Vartiainen 2018</vt:lpstr>
      <vt:lpstr>Matti Vartiainen</vt:lpstr>
      <vt:lpstr>References -2015</vt:lpstr>
      <vt:lpstr>References 2015-</vt:lpstr>
      <vt:lpstr>Sport Congress Handball; WM; Paris, France 20.-21.1.2017 </vt:lpstr>
      <vt:lpstr>Sidonnaisuudet</vt:lpstr>
      <vt:lpstr>Agenda</vt:lpstr>
      <vt:lpstr>PowerPoint-esitys</vt:lpstr>
      <vt:lpstr>PowerPoint-esitys</vt:lpstr>
      <vt:lpstr>VAMMAN   TODETTAESSA TULEE   SUORITUS LOPETTAA   KYSEISELTÄ PÄIVÄLTÄ</vt:lpstr>
      <vt:lpstr>Määritelmä</vt:lpstr>
      <vt:lpstr>Aivovamma ja jälkitila</vt:lpstr>
      <vt:lpstr>Mikä on lievä aivovamma? Käypähoitosuositus</vt:lpstr>
      <vt:lpstr>Aivotärähdyksen oireiden yleisyys</vt:lpstr>
      <vt:lpstr>AIVOTÄRÄHDYS (McRea et al 2003, Giza 2013, Harmon 2013, ”Berlin consensus 2016”)</vt:lpstr>
      <vt:lpstr>Aivotärähdyksen oireet (Harmon ym. 2013)</vt:lpstr>
      <vt:lpstr>SCAT3(5)-  lomake (s.2)</vt:lpstr>
      <vt:lpstr>Observable Features </vt:lpstr>
      <vt:lpstr>PowerPoint-esitys</vt:lpstr>
      <vt:lpstr>Pitkittynyt toipuminen? (Harmon 2013)</vt:lpstr>
      <vt:lpstr>Ennustavia tekijöitä?</vt:lpstr>
      <vt:lpstr>Yleisimmät neuropsykologiset oireet Aivovammoissa</vt:lpstr>
      <vt:lpstr>”Fyysisiä oireita”</vt:lpstr>
      <vt:lpstr>Arkeen palaaminen Urheilu</vt:lpstr>
      <vt:lpstr>1. Rest before activities</vt:lpstr>
      <vt:lpstr>PowerPoint-esitys</vt:lpstr>
      <vt:lpstr>PowerPoint-esitys</vt:lpstr>
      <vt:lpstr>Rest</vt:lpstr>
      <vt:lpstr>2. Light aerobic excercise (subsymptom)</vt:lpstr>
      <vt:lpstr>Sentral vestibular system</vt:lpstr>
      <vt:lpstr>3. Sport specific excercise</vt:lpstr>
      <vt:lpstr>4. Non-Contact training</vt:lpstr>
      <vt:lpstr>5. Full contact excercise</vt:lpstr>
      <vt:lpstr>6. PLAY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Urheilussa tapahtuvat aivotärähdykset</dc:title>
  <dc:creator>AVY</dc:creator>
  <cp:lastModifiedBy>matti vartiainen</cp:lastModifiedBy>
  <cp:revision>57</cp:revision>
  <dcterms:created xsi:type="dcterms:W3CDTF">2017-03-29T19:57:35Z</dcterms:created>
  <dcterms:modified xsi:type="dcterms:W3CDTF">2018-09-02T07:28:40Z</dcterms:modified>
</cp:coreProperties>
</file>