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1" r:id="rId3"/>
    <p:sldId id="268" r:id="rId4"/>
    <p:sldId id="269" r:id="rId5"/>
    <p:sldId id="270" r:id="rId6"/>
    <p:sldId id="271" r:id="rId7"/>
    <p:sldId id="272" r:id="rId8"/>
    <p:sldId id="274" r:id="rId9"/>
    <p:sldId id="282" r:id="rId10"/>
    <p:sldId id="277" r:id="rId11"/>
    <p:sldId id="281" r:id="rId12"/>
    <p:sldId id="285" r:id="rId13"/>
    <p:sldId id="283" r:id="rId14"/>
    <p:sldId id="280" r:id="rId15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orient="horz" pos="1983">
          <p15:clr>
            <a:srgbClr val="A4A3A4"/>
          </p15:clr>
        </p15:guide>
        <p15:guide id="3" orient="horz" pos="2309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675">
          <p15:clr>
            <a:srgbClr val="A4A3A4"/>
          </p15:clr>
        </p15:guide>
        <p15:guide id="6" orient="horz" pos="783">
          <p15:clr>
            <a:srgbClr val="A4A3A4"/>
          </p15:clr>
        </p15:guide>
        <p15:guide id="7" pos="5478">
          <p15:clr>
            <a:srgbClr val="A4A3A4"/>
          </p15:clr>
        </p15:guide>
        <p15:guide id="8" pos="5092">
          <p15:clr>
            <a:srgbClr val="A4A3A4"/>
          </p15:clr>
        </p15:guide>
        <p15:guide id="9" pos="620">
          <p15:clr>
            <a:srgbClr val="A4A3A4"/>
          </p15:clr>
        </p15:guide>
        <p15:guide id="10" pos="2233">
          <p15:clr>
            <a:srgbClr val="A4A3A4"/>
          </p15:clr>
        </p15:guide>
        <p15:guide id="11" pos="1468">
          <p15:clr>
            <a:srgbClr val="A4A3A4"/>
          </p15:clr>
        </p15:guide>
        <p15:guide id="12" pos="3378">
          <p15:clr>
            <a:srgbClr val="A4A3A4"/>
          </p15:clr>
        </p15:guide>
        <p15:guide id="13" pos="4712">
          <p15:clr>
            <a:srgbClr val="A4A3A4"/>
          </p15:clr>
        </p15:guide>
        <p15:guide id="14" pos="4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FFE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416" autoAdjust="0"/>
  </p:normalViewPr>
  <p:slideViewPr>
    <p:cSldViewPr snapToGrid="0" snapToObjects="1" showGuides="1">
      <p:cViewPr varScale="1">
        <p:scale>
          <a:sx n="156" d="100"/>
          <a:sy n="156" d="100"/>
        </p:scale>
        <p:origin x="1256" y="128"/>
      </p:cViewPr>
      <p:guideLst>
        <p:guide orient="horz" pos="2109"/>
        <p:guide orient="horz" pos="1983"/>
        <p:guide orient="horz" pos="2309"/>
        <p:guide orient="horz" pos="1620"/>
        <p:guide orient="horz" pos="675"/>
        <p:guide orient="horz" pos="783"/>
        <p:guide pos="5478"/>
        <p:guide pos="5092"/>
        <p:guide pos="620"/>
        <p:guide pos="2233"/>
        <p:guide pos="1468"/>
        <p:guide pos="3378"/>
        <p:guide pos="4712"/>
        <p:guide pos="4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9FE0D-74E0-2F45-9171-C22A26F37915}" type="datetimeFigureOut">
              <a:rPr lang="fi-FI" smtClean="0"/>
              <a:pPr/>
              <a:t>23.4.2018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B78C-E4E8-234A-8ED6-F3B31FD8D49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883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4E86F-9B5F-B140-8931-9E846B4A818C}" type="datetimeFigureOut">
              <a:rPr lang="fi-FI" smtClean="0"/>
              <a:pPr/>
              <a:t>23.4.2018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275C6-7F97-5243-82C6-91265D501C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087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75C6-7F97-5243-82C6-91265D501C53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45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75C6-7F97-5243-82C6-91265D501C53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07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"/>
          <a:stretch/>
        </p:blipFill>
        <p:spPr>
          <a:xfrm>
            <a:off x="0" y="-40640"/>
            <a:ext cx="9144000" cy="4471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5470"/>
            <a:ext cx="7772400" cy="1103540"/>
          </a:xfrm>
        </p:spPr>
        <p:txBody>
          <a:bodyPr>
            <a:normAutofit/>
          </a:bodyPr>
          <a:lstStyle>
            <a:lvl1pPr algn="ctr">
              <a:defRPr sz="2200" b="1" i="0">
                <a:latin typeface="Futura Std Book"/>
                <a:cs typeface="Futura Std Book"/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565151" y="4739928"/>
            <a:ext cx="116205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fld id="{040D2845-D349-0041-AED3-39F82B526A59}" type="datetime1">
              <a:rPr lang="fi-FI" smtClean="0"/>
              <a:pPr/>
              <a:t>23.4.2018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1" y="4739928"/>
            <a:ext cx="289560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r>
              <a:rPr lang="en-US"/>
              <a:t>Suomen Käsipalloliitto / Esittäjän tiedot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700" y="4739928"/>
            <a:ext cx="42545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fld id="{3FE09D2C-A63C-AA44-B7CF-42BE15CA7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32" y="159182"/>
            <a:ext cx="841020" cy="8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latin typeface="Futura Std Book"/>
                <a:cs typeface="Futura Std Book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8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latin typeface="Futura Std Book"/>
                <a:cs typeface="Futura Std Book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latin typeface="Futura Std Book"/>
                <a:cs typeface="Futura Std Book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8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kolme_tas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90378" y="0"/>
            <a:ext cx="6425641" cy="10768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04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378" y="0"/>
            <a:ext cx="7129155" cy="107687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0378" y="1344613"/>
            <a:ext cx="3420755" cy="2854106"/>
          </a:xfrm>
        </p:spPr>
        <p:txBody>
          <a:bodyPr/>
          <a:lstStyle>
            <a:lvl3pPr marL="0" indent="0">
              <a:buFontTx/>
              <a:buNone/>
              <a:defRPr/>
            </a:lvl3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endParaRPr lang="fi-FI" dirty="0"/>
          </a:p>
          <a:p>
            <a:pPr lvl="2"/>
            <a:r>
              <a:rPr lang="fi-FI" dirty="0"/>
              <a:t>THIRD LEVEL SUBTITLE</a:t>
            </a:r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55067" y="1344613"/>
            <a:ext cx="3564689" cy="2854106"/>
          </a:xfrm>
        </p:spPr>
        <p:txBody>
          <a:bodyPr/>
          <a:lstStyle>
            <a:lvl3pPr marL="0" indent="0">
              <a:buFontTx/>
              <a:buNone/>
              <a:defRPr/>
            </a:lvl3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endParaRPr lang="fi-FI" dirty="0"/>
          </a:p>
          <a:p>
            <a:pPr lvl="2"/>
            <a:r>
              <a:rPr lang="fi-FI" dirty="0"/>
              <a:t>THIRD LEVEL SUBTITLE</a:t>
            </a:r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3" name="Suorakulmio 12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uorakulmio 22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88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0378" y="0"/>
            <a:ext cx="7112222" cy="1076870"/>
          </a:xfrm>
        </p:spPr>
        <p:txBody>
          <a:bodyPr/>
          <a:lstStyle>
            <a:lvl1pPr>
              <a:lnSpc>
                <a:spcPct val="100000"/>
              </a:lnSpc>
              <a:defRPr cap="all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0378" y="1344613"/>
            <a:ext cx="3344555" cy="2854106"/>
          </a:xfrm>
        </p:spPr>
        <p:txBody>
          <a:bodyPr/>
          <a:lstStyle>
            <a:lvl3pPr marL="0" indent="0">
              <a:buFontTx/>
              <a:buNone/>
              <a:defRPr/>
            </a:lvl3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endParaRPr lang="fi-FI" dirty="0"/>
          </a:p>
          <a:p>
            <a:pPr lvl="2"/>
            <a:r>
              <a:rPr lang="fi-FI" dirty="0"/>
              <a:t>THIRD LEVEL SUBTITLE</a:t>
            </a:r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49578" y="1344613"/>
            <a:ext cx="3344555" cy="2854106"/>
          </a:xfrm>
        </p:spPr>
        <p:txBody>
          <a:bodyPr/>
          <a:lstStyle>
            <a:lvl3pPr marL="0" indent="0">
              <a:buFontTx/>
              <a:buNone/>
              <a:defRPr/>
            </a:lvl3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endParaRPr lang="fi-FI" dirty="0"/>
          </a:p>
          <a:p>
            <a:pPr lvl="2"/>
            <a:r>
              <a:rPr lang="fi-FI" dirty="0"/>
              <a:t>THIRD LEVEL SUBTITLE</a:t>
            </a:r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3" name="Suorakulmio 12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4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9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 userDrawn="1"/>
        </p:nvSpPr>
        <p:spPr>
          <a:xfrm>
            <a:off x="0" y="0"/>
            <a:ext cx="9144000" cy="45035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6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2065" y="279400"/>
            <a:ext cx="7084660" cy="397351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96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sta_ja_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ulukon paikkamerkki 3"/>
          <p:cNvSpPr>
            <a:spLocks noGrp="1"/>
          </p:cNvSpPr>
          <p:nvPr>
            <p:ph type="tbl" sz="quarter" idx="13"/>
          </p:nvPr>
        </p:nvSpPr>
        <p:spPr>
          <a:xfrm>
            <a:off x="5035550" y="1344613"/>
            <a:ext cx="3051174" cy="2870200"/>
          </a:xfrm>
        </p:spPr>
        <p:txBody>
          <a:bodyPr/>
          <a:lstStyle/>
          <a:p>
            <a:endParaRPr lang="fi-FI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90378" y="0"/>
            <a:ext cx="7096346" cy="1083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0378" y="1344613"/>
            <a:ext cx="3344555" cy="2854106"/>
          </a:xfrm>
        </p:spPr>
        <p:txBody>
          <a:bodyPr/>
          <a:lstStyle>
            <a:lvl3pPr marL="0" indent="0">
              <a:buFontTx/>
              <a:buNone/>
              <a:defRPr/>
            </a:lvl3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endParaRPr lang="fi-FI" dirty="0"/>
          </a:p>
          <a:p>
            <a:pPr lvl="2"/>
            <a:r>
              <a:rPr lang="fi-FI" dirty="0"/>
              <a:t>THIRD LEVEL SUBTITLE</a:t>
            </a:r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1" y="4729768"/>
            <a:ext cx="289560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r>
              <a:rPr lang="en-US"/>
              <a:t>Suomen Käsipalloliitto / Esittäjän tiedot</a:t>
            </a:r>
            <a:endParaRPr lang="en-US" dirty="0"/>
          </a:p>
        </p:txBody>
      </p:sp>
      <p:sp>
        <p:nvSpPr>
          <p:cNvPr id="15" name="Suorakulmio 14"/>
          <p:cNvSpPr/>
          <p:nvPr userDrawn="1"/>
        </p:nvSpPr>
        <p:spPr>
          <a:xfrm>
            <a:off x="0" y="440801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9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kolme_tas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90378" y="1344613"/>
            <a:ext cx="7096347" cy="285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90378" y="0"/>
            <a:ext cx="7096346" cy="1083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5338232" y="1344613"/>
            <a:ext cx="2748492" cy="285410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3pPr marL="0" indent="0">
              <a:buFontTx/>
              <a:buNone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90378" y="1344613"/>
            <a:ext cx="4226391" cy="285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90378" y="0"/>
            <a:ext cx="7096346" cy="1083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4409440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0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latin typeface="Futura Std Book"/>
                <a:cs typeface="Futura Std Book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4409440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5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11"/>
            <a:ext cx="9143999" cy="457423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1" y="4739928"/>
            <a:ext cx="289560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r>
              <a:rPr lang="en-US"/>
              <a:t>Suomen Käsipalloliitto / Esittäjän tiedot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2429" y="863600"/>
            <a:ext cx="4600771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solidFill>
                  <a:schemeClr val="bg1"/>
                </a:solidFill>
                <a:latin typeface="Futura Std Book"/>
                <a:cs typeface="Futura Std Book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32" y="159182"/>
            <a:ext cx="841020" cy="8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1" y="4739928"/>
            <a:ext cx="289560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r>
              <a:rPr lang="en-US"/>
              <a:t>Suomen Käsipalloliitto / Esittäjän tiedot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2909" y="81280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solidFill>
                  <a:schemeClr val="bg1"/>
                </a:solidFill>
                <a:latin typeface="Futura Std Book"/>
                <a:cs typeface="Futura Std Book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32" y="159182"/>
            <a:ext cx="841020" cy="8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latin typeface="Futura Std Book"/>
                <a:cs typeface="Futura Std Book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latin typeface="Futura Std Book"/>
                <a:cs typeface="Futura Std Book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07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2909" y="1527699"/>
            <a:ext cx="7772400" cy="2088102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400" b="1" i="0" cap="all">
                <a:solidFill>
                  <a:schemeClr val="bg1"/>
                </a:solidFill>
                <a:latin typeface="Futura Std Book"/>
                <a:cs typeface="Futura Std Book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0" y="4418171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1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4409440"/>
            <a:ext cx="9144000" cy="738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378" y="0"/>
            <a:ext cx="7096346" cy="1083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378" y="1344613"/>
            <a:ext cx="7096347" cy="285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90378" y="1114970"/>
            <a:ext cx="7096347" cy="0"/>
          </a:xfrm>
          <a:prstGeom prst="line">
            <a:avLst/>
          </a:prstGeom>
          <a:ln w="7620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65151" y="4739928"/>
            <a:ext cx="116205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fld id="{40F10410-0E2E-A444-8E1E-2BBC8F2EE433}" type="datetime1">
              <a:rPr lang="fi-FI" smtClean="0"/>
              <a:pPr/>
              <a:t>23.4.2018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1" y="4739928"/>
            <a:ext cx="2895600" cy="274097"/>
          </a:xfrm>
          <a:prstGeom prst="rect">
            <a:avLst/>
          </a:prstGeom>
        </p:spPr>
        <p:txBody>
          <a:bodyPr/>
          <a:lstStyle>
            <a:lvl1pPr>
              <a:defRPr sz="1000" b="0" i="0" baseline="0">
                <a:latin typeface="Futura Std Book"/>
                <a:cs typeface="Futura Std Book"/>
              </a:defRPr>
            </a:lvl1pPr>
          </a:lstStyle>
          <a:p>
            <a:r>
              <a:rPr lang="en-US"/>
              <a:t>Suomen Käsipalloliitto / Esittäjän tiedot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700" y="4739928"/>
            <a:ext cx="425450" cy="27409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Futura Std Book"/>
                <a:cs typeface="Futura Std Book"/>
              </a:defRPr>
            </a:lvl1pPr>
          </a:lstStyle>
          <a:p>
            <a:fld id="{3FE09D2C-A63C-AA44-B7CF-42BE15CA76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72" y="274320"/>
            <a:ext cx="841020" cy="8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82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74" r:id="rId13"/>
    <p:sldLayoutId id="2147483652" r:id="rId14"/>
    <p:sldLayoutId id="2147483653" r:id="rId15"/>
    <p:sldLayoutId id="2147483654" r:id="rId16"/>
    <p:sldLayoutId id="2147483655" r:id="rId17"/>
    <p:sldLayoutId id="2147483657" r:id="rId18"/>
    <p:sldLayoutId id="2147483664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i="0" kern="1200" cap="all" normalizeH="0">
          <a:solidFill>
            <a:schemeClr val="tx1"/>
          </a:solidFill>
          <a:latin typeface="Futura Std Book"/>
          <a:ea typeface="+mj-ea"/>
          <a:cs typeface="Futura Std Book"/>
        </a:defRPr>
      </a:lvl1pPr>
    </p:titleStyle>
    <p:bodyStyle>
      <a:lvl1pPr marL="269875" indent="-269875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b="0" i="0" kern="1200">
          <a:solidFill>
            <a:schemeClr val="tx1"/>
          </a:solidFill>
          <a:latin typeface="Futura Std Medium"/>
          <a:ea typeface="+mn-ea"/>
          <a:cs typeface="Futura Std Medium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Futura Std Book"/>
          <a:ea typeface="+mn-ea"/>
          <a:cs typeface="Futura Std Book"/>
        </a:defRPr>
      </a:lvl2pPr>
      <a:lvl3pPr marL="269875" indent="-269875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b="1" i="0" kern="1200">
          <a:solidFill>
            <a:schemeClr val="tx1"/>
          </a:solidFill>
          <a:latin typeface="Futura Std Heavy"/>
          <a:ea typeface="+mn-ea"/>
          <a:cs typeface="Futura Std Heavy"/>
        </a:defRPr>
      </a:lvl3pPr>
      <a:lvl4pPr marL="717550" indent="-271463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Futura Std Book"/>
          <a:ea typeface="+mn-ea"/>
          <a:cs typeface="Futura Std Book"/>
        </a:defRPr>
      </a:lvl4pPr>
      <a:lvl5pPr marL="1347788" indent="-271463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Futura Std Book"/>
          <a:ea typeface="+mn-ea"/>
          <a:cs typeface="Futura Std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145280" y="1188720"/>
            <a:ext cx="441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  <a:latin typeface="Futura"/>
                <a:ea typeface="Futura Book" charset="0"/>
                <a:cs typeface="Futura"/>
              </a:rPr>
              <a:t>SUOMEN KÄSIPALLOLIITTO</a:t>
            </a:r>
          </a:p>
          <a:p>
            <a:pPr algn="ctr"/>
            <a:endParaRPr lang="fi-FI" sz="3600" b="1" dirty="0">
              <a:solidFill>
                <a:schemeClr val="bg1"/>
              </a:solidFill>
              <a:latin typeface="Futura Book" charset="0"/>
              <a:ea typeface="Futura Book" charset="0"/>
              <a:cs typeface="Futura Book" charset="0"/>
            </a:endParaRPr>
          </a:p>
          <a:p>
            <a:pPr algn="ctr"/>
            <a:r>
              <a:rPr lang="fi-FI" sz="2000" b="1" dirty="0">
                <a:solidFill>
                  <a:schemeClr val="bg1"/>
                </a:solidFill>
                <a:latin typeface="Futura"/>
                <a:ea typeface="Futura Book" charset="0"/>
                <a:cs typeface="Futura"/>
              </a:rPr>
              <a:t>Kevätliittokokous - </a:t>
            </a:r>
            <a:r>
              <a:rPr lang="fi-FI" sz="2000" b="1" dirty="0" err="1">
                <a:solidFill>
                  <a:schemeClr val="bg1"/>
                </a:solidFill>
                <a:latin typeface="Futura"/>
                <a:ea typeface="Futura Book" charset="0"/>
                <a:cs typeface="Futura"/>
              </a:rPr>
              <a:t>Vårmöte</a:t>
            </a:r>
            <a:endParaRPr lang="fi-FI" sz="2000" b="1" dirty="0">
              <a:solidFill>
                <a:schemeClr val="bg1"/>
              </a:solidFill>
              <a:latin typeface="Futura"/>
              <a:ea typeface="Futura Book" charset="0"/>
              <a:cs typeface="Futura"/>
            </a:endParaRPr>
          </a:p>
          <a:p>
            <a:pPr algn="ctr"/>
            <a:r>
              <a:rPr lang="fi-FI" sz="2000" b="1" dirty="0">
                <a:solidFill>
                  <a:schemeClr val="bg1"/>
                </a:solidFill>
                <a:latin typeface="Futura"/>
                <a:ea typeface="Futura Book" charset="0"/>
                <a:cs typeface="Futura"/>
              </a:rPr>
              <a:t>22.4.2018 Kisakallio</a:t>
            </a:r>
          </a:p>
          <a:p>
            <a:pPr algn="ctr"/>
            <a:endParaRPr lang="fi-FI" sz="2000" b="1" dirty="0">
              <a:solidFill>
                <a:schemeClr val="bg1"/>
              </a:solidFill>
              <a:latin typeface="Futura"/>
              <a:ea typeface="Futura Book" charset="0"/>
              <a:cs typeface="Futura"/>
            </a:endParaRPr>
          </a:p>
          <a:p>
            <a:pPr algn="ctr"/>
            <a:r>
              <a:rPr lang="fi-FI" sz="2000" b="1" dirty="0">
                <a:solidFill>
                  <a:schemeClr val="bg1"/>
                </a:solidFill>
                <a:latin typeface="Futura"/>
                <a:ea typeface="Futura Book" charset="0"/>
                <a:cs typeface="Futura"/>
              </a:rPr>
              <a:t>TERVETULOA - VÄLKOMMEN</a:t>
            </a:r>
          </a:p>
        </p:txBody>
      </p:sp>
    </p:spTree>
    <p:extLst>
      <p:ext uri="{BB962C8B-B14F-4D97-AF65-F5344CB8AC3E}">
        <p14:creationId xmlns:p14="http://schemas.microsoft.com/office/powerpoint/2010/main" val="199857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90378" y="1344612"/>
            <a:ext cx="7096347" cy="3124357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fi-FI" sz="2000" dirty="0"/>
              <a:t>Valmentajakoulutus </a:t>
            </a:r>
          </a:p>
          <a:p>
            <a:pPr marL="815975" lvl="1" indent="-342900">
              <a:buFont typeface="Courier New"/>
              <a:buChar char="o"/>
            </a:pPr>
            <a:r>
              <a:rPr lang="fi-FI" sz="2000" dirty="0"/>
              <a:t>Aloittavat, muuntokoulutus,TS1, TS2 (nyt myös suomeksi), myöhemmin TS3, </a:t>
            </a:r>
            <a:r>
              <a:rPr lang="fi-FI" sz="2000" dirty="0" err="1"/>
              <a:t>Master</a:t>
            </a:r>
            <a:r>
              <a:rPr lang="fi-FI" sz="2000" dirty="0"/>
              <a:t> </a:t>
            </a:r>
            <a:r>
              <a:rPr lang="fi-FI" sz="2000" dirty="0" err="1"/>
              <a:t>Coach</a:t>
            </a:r>
            <a:endParaRPr lang="fi-FI" sz="2000" dirty="0"/>
          </a:p>
          <a:p>
            <a:pPr marL="285750" indent="-285750"/>
            <a:endParaRPr lang="fi-FI" sz="2000" dirty="0"/>
          </a:p>
          <a:p>
            <a:pPr marL="285750" indent="-285750"/>
            <a:r>
              <a:rPr lang="fi-FI" sz="2000" dirty="0"/>
              <a:t>Yhteistyö Kisakallion kanssa jatkuu vahvana</a:t>
            </a:r>
          </a:p>
          <a:p>
            <a:pPr marL="0" indent="0">
              <a:buNone/>
            </a:pPr>
            <a:endParaRPr lang="fi-FI" sz="2000" dirty="0">
              <a:sym typeface="Wingdings" panose="05000000000000000000" pitchFamily="2" charset="2"/>
            </a:endParaRPr>
          </a:p>
          <a:p>
            <a:pPr marL="285750" indent="-285750"/>
            <a:r>
              <a:rPr lang="fi-FI" sz="2000" dirty="0">
                <a:sym typeface="Wingdings" panose="05000000000000000000" pitchFamily="2" charset="2"/>
              </a:rPr>
              <a:t>Urheilijan urapolku: aito mahdollisuus tehdä valinta huippu-urheilijaksi kasvamiseksi</a:t>
            </a:r>
          </a:p>
          <a:p>
            <a:pPr lvl="1">
              <a:buFont typeface="Courier New"/>
              <a:buChar char="o"/>
            </a:pPr>
            <a:r>
              <a:rPr lang="fi-FI" sz="2000" dirty="0">
                <a:sym typeface="Wingdings" panose="05000000000000000000" pitchFamily="2" charset="2"/>
              </a:rPr>
              <a:t>Yläkoululeiritys - </a:t>
            </a:r>
            <a:r>
              <a:rPr lang="fi-FI" sz="2000" dirty="0" err="1">
                <a:sym typeface="Wingdings" panose="05000000000000000000" pitchFamily="2" charset="2"/>
              </a:rPr>
              <a:t>Käsipallolukio(t)/Akatemiat</a:t>
            </a:r>
            <a:r>
              <a:rPr lang="fi-FI" sz="2000" dirty="0">
                <a:sym typeface="Wingdings" panose="05000000000000000000" pitchFamily="2" charset="2"/>
              </a:rPr>
              <a:t> - </a:t>
            </a:r>
            <a:r>
              <a:rPr lang="fi-FI" sz="2000" dirty="0" err="1">
                <a:sym typeface="Wingdings" panose="05000000000000000000" pitchFamily="2" charset="2"/>
              </a:rPr>
              <a:t>PvUrhK</a:t>
            </a:r>
            <a:r>
              <a:rPr lang="fi-FI" sz="2000" dirty="0">
                <a:sym typeface="Wingdings" panose="05000000000000000000" pitchFamily="2" charset="2"/>
              </a:rPr>
              <a:t>  ammattilaisuus</a:t>
            </a:r>
          </a:p>
          <a:p>
            <a:pPr marL="0" indent="0">
              <a:buNone/>
            </a:pPr>
            <a:endParaRPr lang="fi-FI" sz="2000" dirty="0">
              <a:sym typeface="Wingdings" panose="05000000000000000000" pitchFamily="2" charset="2"/>
            </a:endParaRPr>
          </a:p>
          <a:p>
            <a:pPr marL="285750" indent="-285750"/>
            <a:r>
              <a:rPr lang="fi-FI" sz="2000" dirty="0">
                <a:sym typeface="Wingdings" panose="05000000000000000000" pitchFamily="2" charset="2"/>
              </a:rPr>
              <a:t>Maajoukkuetoiminta aktiivista kaikilla tasoilla: kaikki tuki tarvitaan, SM-ohjelma </a:t>
            </a:r>
            <a:r>
              <a:rPr lang="fi-FI" sz="2000" dirty="0" err="1">
                <a:sym typeface="Wingdings" panose="05000000000000000000" pitchFamily="2" charset="2"/>
              </a:rPr>
              <a:t>mj-toimintaa</a:t>
            </a:r>
            <a:r>
              <a:rPr lang="fi-FI" sz="2000" dirty="0">
                <a:sym typeface="Wingdings" panose="05000000000000000000" pitchFamily="2" charset="2"/>
              </a:rPr>
              <a:t> tukien, hallit täyteen</a:t>
            </a:r>
          </a:p>
          <a:p>
            <a:pPr marL="285750" indent="-285750"/>
            <a:endParaRPr lang="fi-FI" sz="2000" dirty="0">
              <a:sym typeface="Wingdings" panose="05000000000000000000" pitchFamily="2" charset="2"/>
            </a:endParaRPr>
          </a:p>
          <a:p>
            <a:pPr marL="285750" indent="-285750"/>
            <a:r>
              <a:rPr lang="fi-FI" sz="2000" dirty="0">
                <a:sym typeface="Wingdings" panose="05000000000000000000" pitchFamily="2" charset="2"/>
              </a:rPr>
              <a:t>Tulevaisuuden nosteessa: Suomen naiset   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käsipallo kehittyy</a:t>
            </a:r>
          </a:p>
        </p:txBody>
      </p:sp>
    </p:spTree>
    <p:extLst>
      <p:ext uri="{BB962C8B-B14F-4D97-AF65-F5344CB8AC3E}">
        <p14:creationId xmlns:p14="http://schemas.microsoft.com/office/powerpoint/2010/main" val="106772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90377" y="1198089"/>
            <a:ext cx="7348693" cy="3348154"/>
          </a:xfrm>
        </p:spPr>
        <p:txBody>
          <a:bodyPr>
            <a:normAutofit fontScale="55000" lnSpcReduction="20000"/>
          </a:bodyPr>
          <a:lstStyle/>
          <a:p>
            <a:pPr marL="285750" indent="-285750"/>
            <a:r>
              <a:rPr lang="fi-FI" sz="2100" dirty="0"/>
              <a:t>Tuki Euro-cupeihin seuroille 2018 </a:t>
            </a:r>
            <a:r>
              <a:rPr lang="fi-FI" sz="2100" dirty="0">
                <a:sym typeface="Wingdings" panose="05000000000000000000" pitchFamily="2" charset="2"/>
              </a:rPr>
              <a:t> kv. kilpailuottelut nostavat tasoa ja motivoivat urheilijoita</a:t>
            </a:r>
            <a:endParaRPr lang="fi-FI" sz="2100" dirty="0"/>
          </a:p>
          <a:p>
            <a:pPr marL="285750" indent="-285750"/>
            <a:endParaRPr lang="fi-FI" sz="2100" dirty="0"/>
          </a:p>
          <a:p>
            <a:pPr marL="285750" indent="-285750"/>
            <a:r>
              <a:rPr lang="fi-FI" sz="2100" dirty="0"/>
              <a:t>Sääntötuntemus (</a:t>
            </a:r>
            <a:r>
              <a:rPr lang="fi-FI" sz="2100" dirty="0" err="1"/>
              <a:t>B-jun</a:t>
            </a:r>
            <a:r>
              <a:rPr lang="fi-FI" sz="2100" dirty="0"/>
              <a:t>. </a:t>
            </a:r>
            <a:r>
              <a:rPr lang="fi-FI" sz="2100" dirty="0">
                <a:sym typeface="Wingdings" panose="05000000000000000000" pitchFamily="2" charset="2"/>
              </a:rPr>
              <a:t> erotuomarikurssi)</a:t>
            </a:r>
          </a:p>
          <a:p>
            <a:pPr marL="285750" indent="-285750"/>
            <a:endParaRPr lang="fi-FI" sz="2100" dirty="0">
              <a:sym typeface="Wingdings" panose="05000000000000000000" pitchFamily="2" charset="2"/>
            </a:endParaRPr>
          </a:p>
          <a:p>
            <a:pPr marL="285750" indent="-285750"/>
            <a:r>
              <a:rPr lang="fi-FI" sz="2100" dirty="0">
                <a:sym typeface="Wingdings" panose="05000000000000000000" pitchFamily="2" charset="2"/>
              </a:rPr>
              <a:t>Nuorten juniorien peluuttamisohjeet uusittu  toimivuutta seurataan</a:t>
            </a:r>
          </a:p>
          <a:p>
            <a:pPr marL="285750" indent="-285750"/>
            <a:endParaRPr lang="fi-FI" sz="2100" dirty="0">
              <a:sym typeface="Wingdings" panose="05000000000000000000" pitchFamily="2" charset="2"/>
            </a:endParaRPr>
          </a:p>
          <a:p>
            <a:pPr marL="285750" indent="-285750"/>
            <a:r>
              <a:rPr lang="fi-FI" sz="2100" dirty="0">
                <a:sym typeface="Wingdings" panose="05000000000000000000" pitchFamily="2" charset="2"/>
              </a:rPr>
              <a:t>Suomen </a:t>
            </a:r>
            <a:r>
              <a:rPr lang="fi-FI" sz="2100" dirty="0" err="1">
                <a:sym typeface="Wingdings" panose="05000000000000000000" pitchFamily="2" charset="2"/>
              </a:rPr>
              <a:t>Käsipalloforum</a:t>
            </a:r>
            <a:r>
              <a:rPr lang="fi-FI" sz="2100" dirty="0">
                <a:sym typeface="Wingdings" panose="05000000000000000000" pitchFamily="2" charset="2"/>
              </a:rPr>
              <a:t> jo kahtena vuotena, seuraava su 2.9.2018</a:t>
            </a:r>
          </a:p>
          <a:p>
            <a:pPr marL="285750" indent="-285750">
              <a:buNone/>
            </a:pPr>
            <a:endParaRPr lang="fi-FI" sz="2100" dirty="0">
              <a:sym typeface="Wingdings" panose="05000000000000000000" pitchFamily="2" charset="2"/>
            </a:endParaRPr>
          </a:p>
          <a:p>
            <a:pPr marL="285750" indent="-285750"/>
            <a:r>
              <a:rPr lang="fi-FI" sz="2100" dirty="0" err="1">
                <a:sym typeface="Wingdings" panose="05000000000000000000" pitchFamily="2" charset="2"/>
              </a:rPr>
              <a:t>Code</a:t>
            </a:r>
            <a:r>
              <a:rPr lang="fi-FI" sz="2100" dirty="0">
                <a:sym typeface="Wingdings" panose="05000000000000000000" pitchFamily="2" charset="2"/>
              </a:rPr>
              <a:t> of </a:t>
            </a:r>
            <a:r>
              <a:rPr lang="fi-FI" sz="2100" dirty="0" err="1">
                <a:sym typeface="Wingdings" panose="05000000000000000000" pitchFamily="2" charset="2"/>
              </a:rPr>
              <a:t>conduct</a:t>
            </a:r>
            <a:r>
              <a:rPr lang="fi-FI" sz="2100" dirty="0">
                <a:sym typeface="Wingdings" panose="05000000000000000000" pitchFamily="2" charset="2"/>
              </a:rPr>
              <a:t> (sitoutuminen moitteettomaan käytökseen)</a:t>
            </a:r>
          </a:p>
          <a:p>
            <a:pPr marL="285750" indent="-285750"/>
            <a:endParaRPr lang="fi-FI" sz="2100" dirty="0">
              <a:sym typeface="Wingdings" panose="05000000000000000000" pitchFamily="2" charset="2"/>
            </a:endParaRPr>
          </a:p>
          <a:p>
            <a:pPr marL="285750" indent="-285750"/>
            <a:r>
              <a:rPr lang="fi-FI" sz="2100" dirty="0">
                <a:sym typeface="Wingdings" panose="05000000000000000000" pitchFamily="2" charset="2"/>
              </a:rPr>
              <a:t>Urheilun moraali – lajin ja kanssatoimijoiden kunnioitus, </a:t>
            </a:r>
            <a:r>
              <a:rPr lang="fi-FI" sz="2100" dirty="0" err="1">
                <a:sym typeface="Wingdings" panose="05000000000000000000" pitchFamily="2" charset="2"/>
              </a:rPr>
              <a:t>fair</a:t>
            </a:r>
            <a:r>
              <a:rPr lang="fi-FI" sz="2100" dirty="0">
                <a:sym typeface="Wingdings" panose="05000000000000000000" pitchFamily="2" charset="2"/>
              </a:rPr>
              <a:t> play, </a:t>
            </a:r>
            <a:r>
              <a:rPr lang="fi-FI" sz="2100" dirty="0" err="1">
                <a:sym typeface="Wingdings" panose="05000000000000000000" pitchFamily="2" charset="2"/>
              </a:rPr>
              <a:t>match</a:t>
            </a:r>
            <a:r>
              <a:rPr lang="fi-FI" sz="2100" dirty="0">
                <a:sym typeface="Wingdings" panose="05000000000000000000" pitchFamily="2" charset="2"/>
              </a:rPr>
              <a:t> </a:t>
            </a:r>
            <a:r>
              <a:rPr lang="fi-FI" sz="2100" dirty="0" err="1">
                <a:sym typeface="Wingdings" panose="05000000000000000000" pitchFamily="2" charset="2"/>
              </a:rPr>
              <a:t>fixing</a:t>
            </a:r>
            <a:r>
              <a:rPr lang="fi-FI" sz="2100" dirty="0">
                <a:sym typeface="Wingdings" panose="05000000000000000000" pitchFamily="2" charset="2"/>
              </a:rPr>
              <a:t>, </a:t>
            </a:r>
            <a:r>
              <a:rPr lang="fi-FI" sz="2100" dirty="0" err="1">
                <a:sym typeface="Wingdings" panose="05000000000000000000" pitchFamily="2" charset="2"/>
              </a:rPr>
              <a:t>antidoping</a:t>
            </a:r>
            <a:endParaRPr lang="fi-FI" sz="2100" dirty="0">
              <a:sym typeface="Wingdings" panose="05000000000000000000" pitchFamily="2" charset="2"/>
            </a:endParaRPr>
          </a:p>
          <a:p>
            <a:pPr marL="285750" indent="-285750"/>
            <a:endParaRPr lang="fi-FI" sz="2100" dirty="0">
              <a:sym typeface="Wingdings" panose="05000000000000000000" pitchFamily="2" charset="2"/>
            </a:endParaRPr>
          </a:p>
          <a:p>
            <a:pPr marL="285750" indent="-285750"/>
            <a:r>
              <a:rPr lang="fi-FI" sz="2100" dirty="0">
                <a:sym typeface="Wingdings" panose="05000000000000000000" pitchFamily="2" charset="2"/>
              </a:rPr>
              <a:t>Aivotärähdykset: tunnistaminen ja ehkäisy, tasa-arvo, yhdenvertaisuus, ympäristö ilman häirintää </a:t>
            </a:r>
          </a:p>
          <a:p>
            <a:pPr marL="285750" indent="-285750"/>
            <a:endParaRPr lang="fi-FI" sz="2100" dirty="0">
              <a:sym typeface="Wingdings" panose="05000000000000000000" pitchFamily="2" charset="2"/>
            </a:endParaRPr>
          </a:p>
          <a:p>
            <a:pPr marL="285750" indent="-285750"/>
            <a:r>
              <a:rPr lang="fi-FI" sz="2100" dirty="0">
                <a:sym typeface="Wingdings" panose="05000000000000000000" pitchFamily="2" charset="2"/>
              </a:rPr>
              <a:t>Seuravierailut: hallitus, toimihenkilöt</a:t>
            </a:r>
          </a:p>
          <a:p>
            <a:pPr marL="285750" indent="-285750"/>
            <a:endParaRPr lang="fi-FI" sz="2100" dirty="0">
              <a:sym typeface="Wingdings" panose="05000000000000000000" pitchFamily="2" charset="2"/>
            </a:endParaRPr>
          </a:p>
          <a:p>
            <a:pPr marL="285750" indent="-285750"/>
            <a:r>
              <a:rPr lang="fi-FI" sz="2100" dirty="0">
                <a:sym typeface="Wingdings" panose="05000000000000000000" pitchFamily="2" charset="2"/>
              </a:rPr>
              <a:t>Euroopan henkilötietosuoja-asetus GDPR</a:t>
            </a:r>
          </a:p>
          <a:p>
            <a:pPr marL="285750" indent="-285750"/>
            <a:endParaRPr lang="fi-FI" sz="2100" dirty="0">
              <a:sym typeface="Wingdings" panose="05000000000000000000" pitchFamily="2" charset="2"/>
            </a:endParaRPr>
          </a:p>
          <a:p>
            <a:pPr marL="285750" indent="-285750"/>
            <a:r>
              <a:rPr lang="fi-FI" sz="2100" dirty="0">
                <a:sym typeface="Wingdings" panose="05000000000000000000" pitchFamily="2" charset="2"/>
              </a:rPr>
              <a:t>Ennen kesää: liiton strategian kirkastaminen selkeiksi hankkeiksi + seuranta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käsipallo kehittyy</a:t>
            </a:r>
          </a:p>
        </p:txBody>
      </p:sp>
    </p:spTree>
    <p:extLst>
      <p:ext uri="{BB962C8B-B14F-4D97-AF65-F5344CB8AC3E}">
        <p14:creationId xmlns:p14="http://schemas.microsoft.com/office/powerpoint/2010/main" val="380571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Tärkein haasteemme: lajin systemaattinen levitys (määrä ja maantiede):</a:t>
            </a:r>
          </a:p>
          <a:p>
            <a:pPr marL="800100" lvl="1" indent="-342900">
              <a:buAutoNum type="alphaLcParenR"/>
            </a:pPr>
            <a:r>
              <a:rPr lang="fi-FI" dirty="0"/>
              <a:t>Nykyseurojen tukeminen</a:t>
            </a:r>
          </a:p>
          <a:p>
            <a:pPr marL="800100" lvl="1" indent="-342900">
              <a:buAutoNum type="alphaLcParenR"/>
            </a:pPr>
            <a:r>
              <a:rPr lang="fi-FI" dirty="0"/>
              <a:t>Vahvistaa lajia vahvuusalueillamme</a:t>
            </a:r>
          </a:p>
          <a:p>
            <a:pPr marL="800100" lvl="1" indent="-342900">
              <a:buAutoNum type="alphaLcParenR"/>
            </a:pPr>
            <a:r>
              <a:rPr lang="fi-FI" dirty="0"/>
              <a:t>Uusien paikkakuntien ja seurojen löytäminen</a:t>
            </a:r>
          </a:p>
          <a:p>
            <a:pPr marL="800100" lvl="1" indent="-342900">
              <a:buAutoNum type="alphaLcParenR"/>
            </a:pPr>
            <a:r>
              <a:rPr lang="fi-FI" dirty="0"/>
              <a:t>Mittareina harrastajamäärä, juniorijoukkueiden määrä, juniorityötä tekevien seurojen määrä, yleisömäärät, medianäkyvyys</a:t>
            </a:r>
          </a:p>
          <a:p>
            <a:r>
              <a:rPr lang="fi-FI" dirty="0"/>
              <a:t>RoPS:n malli/kausikortit?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Lajin vahvistaminen</a:t>
            </a:r>
          </a:p>
        </p:txBody>
      </p:sp>
    </p:spTree>
    <p:extLst>
      <p:ext uri="{BB962C8B-B14F-4D97-AF65-F5344CB8AC3E}">
        <p14:creationId xmlns:p14="http://schemas.microsoft.com/office/powerpoint/2010/main" val="36917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Miksi Islanti pärjää 3 lajissa lopputurnaustasolle 350.000 asukasmäärästä huolimatta?</a:t>
            </a:r>
          </a:p>
          <a:p>
            <a:pPr marL="0" indent="0">
              <a:buNone/>
            </a:pPr>
            <a:endParaRPr lang="fi-FI" dirty="0"/>
          </a:p>
          <a:p>
            <a:pPr marL="342900" indent="-342900">
              <a:buAutoNum type="arabicPeriod"/>
            </a:pPr>
            <a:r>
              <a:rPr lang="fi-FI" dirty="0"/>
              <a:t>Koulutetut ammattivalmentajat joka tasolla</a:t>
            </a:r>
          </a:p>
          <a:p>
            <a:pPr marL="342900" indent="-342900">
              <a:buAutoNum type="arabicPeriod"/>
            </a:pPr>
            <a:r>
              <a:rPr lang="fi-FI" dirty="0"/>
              <a:t>Olosuhteet kunnossa</a:t>
            </a:r>
          </a:p>
          <a:p>
            <a:pPr marL="342900" indent="-342900">
              <a:buAutoNum type="arabicPeriod"/>
            </a:pPr>
            <a:r>
              <a:rPr lang="fi-FI" dirty="0"/>
              <a:t>Intohimoinen halu pelata logolle: oma seura, oma maa</a:t>
            </a:r>
          </a:p>
          <a:p>
            <a:pPr marL="342900" indent="-342900">
              <a:buAutoNum type="arabicPeriod"/>
            </a:pPr>
            <a:r>
              <a:rPr lang="fi-FI" dirty="0"/>
              <a:t>Hallit ja kentät aina auki kaikille: sinne mennään pelaamaan vaikkei olisi harjoituksiakaan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Islannin liiton pj. </a:t>
            </a:r>
            <a:br>
              <a:rPr lang="fi-FI" dirty="0"/>
            </a:br>
            <a:r>
              <a:rPr lang="fi-FI" dirty="0" err="1"/>
              <a:t>guðmundur</a:t>
            </a:r>
            <a:r>
              <a:rPr lang="fi-FI" dirty="0"/>
              <a:t> b. </a:t>
            </a:r>
            <a:r>
              <a:rPr lang="fi-FI" dirty="0" err="1"/>
              <a:t>ólafsson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42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Suomalainen käsipalloilu on yhä vahvassa myötätuulessa.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Jatketaan kehittämistä yhteisin voimin.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viesti</a:t>
            </a:r>
          </a:p>
        </p:txBody>
      </p:sp>
    </p:spTree>
    <p:extLst>
      <p:ext uri="{BB962C8B-B14F-4D97-AF65-F5344CB8AC3E}">
        <p14:creationId xmlns:p14="http://schemas.microsoft.com/office/powerpoint/2010/main" val="89547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/>
              <a:t>Olympiakomitea</a:t>
            </a:r>
          </a:p>
          <a:p>
            <a:pPr marL="758825" lvl="1">
              <a:buFont typeface="Arial" panose="020B0604020202020204" pitchFamily="34" charset="0"/>
              <a:buChar char="•"/>
            </a:pPr>
            <a:r>
              <a:rPr lang="fi-FI" sz="2200" dirty="0"/>
              <a:t>Puheenjohtaja Timo </a:t>
            </a:r>
            <a:r>
              <a:rPr lang="fi-FI" sz="2200" dirty="0" err="1"/>
              <a:t>Ritakallio</a:t>
            </a:r>
            <a:endParaRPr lang="fi-FI" sz="2200" dirty="0"/>
          </a:p>
          <a:p>
            <a:pPr marL="758825" lvl="1">
              <a:buFont typeface="Arial" panose="020B0604020202020204" pitchFamily="34" charset="0"/>
              <a:buChar char="•"/>
            </a:pPr>
            <a:r>
              <a:rPr lang="fi-FI" sz="2200" dirty="0"/>
              <a:t>Huippu-urheilujohtaja Mika Lehtimäki</a:t>
            </a:r>
          </a:p>
          <a:p>
            <a:pPr marL="758825" lvl="1">
              <a:buFont typeface="Arial" panose="020B0604020202020204" pitchFamily="34" charset="0"/>
              <a:buChar char="•"/>
            </a:pPr>
            <a:r>
              <a:rPr lang="fi-FI" sz="2200" dirty="0"/>
              <a:t>Joukkuelajien vastuuvalmentaja Ari Tammivaara (1.7.2018 alkaen Koripalloliiton tj.) </a:t>
            </a:r>
            <a:r>
              <a:rPr lang="fi-FI" sz="2200" dirty="0">
                <a:sym typeface="Wingdings" panose="05000000000000000000" pitchFamily="2" charset="2"/>
              </a:rPr>
              <a:t> seuraaja?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fi-FI" sz="2200" dirty="0">
                <a:sym typeface="Wingdings" panose="05000000000000000000" pitchFamily="2" charset="2"/>
              </a:rPr>
              <a:t>Huippu-urheilun tukilajien määrää kavennettu  käsipallo putosi tuesta, mutta (</a:t>
            </a:r>
            <a:r>
              <a:rPr lang="fi-FI" sz="2200" dirty="0" err="1">
                <a:sym typeface="Wingdings" panose="05000000000000000000" pitchFamily="2" charset="2"/>
              </a:rPr>
              <a:t>valmennus)yhteistyö</a:t>
            </a:r>
            <a:r>
              <a:rPr lang="fi-FI" sz="2200" dirty="0">
                <a:sym typeface="Wingdings" panose="05000000000000000000" pitchFamily="2" charset="2"/>
              </a:rPr>
              <a:t> jatkuu kuten ennen </a:t>
            </a:r>
            <a:endParaRPr lang="fi-FI" sz="2200" dirty="0"/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URHEILUJÄRJESTELMÄ</a:t>
            </a:r>
            <a:endParaRPr lang="fi-FI" b="0" dirty="0">
              <a:latin typeface="Futura"/>
              <a:cs typeface="Futura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4294967295"/>
          </p:nvPr>
        </p:nvSpPr>
        <p:spPr>
          <a:xfrm>
            <a:off x="565151" y="4739928"/>
            <a:ext cx="1162050" cy="274097"/>
          </a:xfrm>
        </p:spPr>
        <p:txBody>
          <a:bodyPr/>
          <a:lstStyle/>
          <a:p>
            <a:r>
              <a:rPr lang="en-US" b="0" dirty="0">
                <a:latin typeface="Futura"/>
                <a:cs typeface="Futura"/>
              </a:rPr>
              <a:t>22.4.2018</a:t>
            </a: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4294967295"/>
          </p:nvPr>
        </p:nvSpPr>
        <p:spPr>
          <a:xfrm>
            <a:off x="1727201" y="4739928"/>
            <a:ext cx="2895600" cy="274097"/>
          </a:xfrm>
        </p:spPr>
        <p:txBody>
          <a:bodyPr/>
          <a:lstStyle/>
          <a:p>
            <a:r>
              <a:rPr lang="en-US" dirty="0">
                <a:latin typeface="Futura"/>
                <a:cs typeface="Futura"/>
              </a:rPr>
              <a:t>Suomen Käsipalloliitto / </a:t>
            </a:r>
            <a:r>
              <a:rPr lang="en-US" dirty="0" err="1">
                <a:latin typeface="Futura"/>
                <a:cs typeface="Futura"/>
              </a:rPr>
              <a:t>Jari</a:t>
            </a:r>
            <a:r>
              <a:rPr lang="en-US" dirty="0">
                <a:latin typeface="Futura"/>
                <a:cs typeface="Futura"/>
              </a:rPr>
              <a:t> </a:t>
            </a:r>
            <a:r>
              <a:rPr lang="en-US" dirty="0" err="1">
                <a:latin typeface="Futura"/>
                <a:cs typeface="Futura"/>
              </a:rPr>
              <a:t>Henttonen</a:t>
            </a:r>
            <a:endParaRPr lang="en-US" dirty="0"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61660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Liiton talousarvion koko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7" y="1242521"/>
            <a:ext cx="7375426" cy="343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Liiton tilivuoden tulos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3" y="1229402"/>
            <a:ext cx="7429901" cy="356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0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Liiton oman pääoman kehitys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0" y="1241283"/>
            <a:ext cx="7598692" cy="352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1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HARRASTAJAMÄÄRÄN KEHITYS    (LISENSSIEN MUKAAN)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" y="1229999"/>
            <a:ext cx="7675809" cy="355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4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KATSOJAKESKIARVO – </a:t>
            </a:r>
            <a:br>
              <a:rPr lang="fi-FI" sz="2400" dirty="0"/>
            </a:br>
            <a:r>
              <a:rPr lang="fi-FI" sz="2400" dirty="0"/>
              <a:t>MIESTEN SM-LIIGA/RUNKOSARJA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6" y="1249413"/>
            <a:ext cx="7624293" cy="354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0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KATSOJAKESKIARVO – </a:t>
            </a:r>
            <a:br>
              <a:rPr lang="fi-FI" sz="2400" dirty="0"/>
            </a:br>
            <a:r>
              <a:rPr lang="fi-FI" sz="2400" dirty="0"/>
              <a:t>NAISTEN SM-SARJA/RUNKOSARJA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7" y="1262130"/>
            <a:ext cx="7572778" cy="352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TV-näkyvyys/miesten EM-kisat: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	Vuosi	Katselukerrat		Lähetysaika</a:t>
            </a:r>
          </a:p>
          <a:p>
            <a:pPr marL="0" indent="0">
              <a:buNone/>
            </a:pPr>
            <a:r>
              <a:rPr lang="fi-FI" dirty="0"/>
              <a:t>	1994		96M			233 h</a:t>
            </a:r>
          </a:p>
          <a:p>
            <a:pPr marL="0" indent="0">
              <a:buNone/>
            </a:pPr>
            <a:r>
              <a:rPr lang="fi-FI" dirty="0"/>
              <a:t>	2016		2452 M		4758 h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YLE: 2017 kontaktit/käsipallo yht. 14 M (TV, netti jne.)</a:t>
            </a:r>
          </a:p>
          <a:p>
            <a:endParaRPr lang="fi-FI" dirty="0"/>
          </a:p>
          <a:p>
            <a:r>
              <a:rPr lang="fi-FI" dirty="0" err="1"/>
              <a:t>EHF/SoMe</a:t>
            </a:r>
            <a:r>
              <a:rPr lang="fi-FI" dirty="0"/>
              <a:t> (USA/tutkimus):</a:t>
            </a:r>
          </a:p>
          <a:p>
            <a:pPr lvl="1"/>
            <a:r>
              <a:rPr lang="fi-FI" dirty="0"/>
              <a:t>9000 valokuvaa per sekunti </a:t>
            </a:r>
            <a:r>
              <a:rPr lang="fi-FI" dirty="0" err="1"/>
              <a:t>Snapchatissa</a:t>
            </a:r>
            <a:endParaRPr lang="fi-FI" dirty="0"/>
          </a:p>
          <a:p>
            <a:pPr lvl="1"/>
            <a:r>
              <a:rPr lang="fi-FI" dirty="0"/>
              <a:t>400 h videota per minuutti ladataan </a:t>
            </a:r>
            <a:r>
              <a:rPr lang="fi-FI" dirty="0" err="1"/>
              <a:t>YouTubeen</a:t>
            </a:r>
            <a:endParaRPr lang="fi-FI" dirty="0"/>
          </a:p>
          <a:p>
            <a:pPr lvl="1"/>
            <a:r>
              <a:rPr lang="fi-FI" dirty="0"/>
              <a:t>650 M </a:t>
            </a:r>
            <a:r>
              <a:rPr lang="fi-FI" dirty="0" err="1"/>
              <a:t>Facebook-käyttäjää</a:t>
            </a:r>
            <a:r>
              <a:rPr lang="fi-FI" dirty="0"/>
              <a:t> urheiluun liittyvillä sivuilla  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MEDIANÄKYVYYS</a:t>
            </a:r>
          </a:p>
        </p:txBody>
      </p:sp>
    </p:spTree>
    <p:extLst>
      <p:ext uri="{BB962C8B-B14F-4D97-AF65-F5344CB8AC3E}">
        <p14:creationId xmlns:p14="http://schemas.microsoft.com/office/powerpoint/2010/main" val="194538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ukautettu 2">
      <a:dk1>
        <a:srgbClr val="000000"/>
      </a:dk1>
      <a:lt1>
        <a:srgbClr val="FFFFFF"/>
      </a:lt1>
      <a:dk2>
        <a:srgbClr val="00AFEF"/>
      </a:dk2>
      <a:lt2>
        <a:srgbClr val="808080"/>
      </a:lt2>
      <a:accent1>
        <a:srgbClr val="004799"/>
      </a:accent1>
      <a:accent2>
        <a:srgbClr val="000000"/>
      </a:accent2>
      <a:accent3>
        <a:srgbClr val="808080"/>
      </a:accent3>
      <a:accent4>
        <a:srgbClr val="ECADC4"/>
      </a:accent4>
      <a:accent5>
        <a:srgbClr val="7EC8E4"/>
      </a:accent5>
      <a:accent6>
        <a:srgbClr val="DA53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343</Words>
  <Application>Microsoft Macintosh PowerPoint</Application>
  <PresentationFormat>Mukautettu</PresentationFormat>
  <Paragraphs>87</Paragraphs>
  <Slides>14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4" baseType="lpstr">
      <vt:lpstr>Arial</vt:lpstr>
      <vt:lpstr>Calibri</vt:lpstr>
      <vt:lpstr>Courier New</vt:lpstr>
      <vt:lpstr>Futura</vt:lpstr>
      <vt:lpstr>Futura Book</vt:lpstr>
      <vt:lpstr>Futura Std Book</vt:lpstr>
      <vt:lpstr>Futura Std Heavy</vt:lpstr>
      <vt:lpstr>Futura Std Medium</vt:lpstr>
      <vt:lpstr>Wingdings</vt:lpstr>
      <vt:lpstr>Office Theme</vt:lpstr>
      <vt:lpstr>PowerPoint-esitys</vt:lpstr>
      <vt:lpstr>SUOMEN URHEILUJÄRJESTELMÄ</vt:lpstr>
      <vt:lpstr>Liiton talousarvion koko</vt:lpstr>
      <vt:lpstr>Liiton tilivuoden tulos</vt:lpstr>
      <vt:lpstr>Liiton oman pääoman kehitys</vt:lpstr>
      <vt:lpstr>HARRASTAJAMÄÄRÄN KEHITYS    (LISENSSIEN MUKAAN)</vt:lpstr>
      <vt:lpstr>KATSOJAKESKIARVO –  MIESTEN SM-LIIGA/RUNKOSARJA</vt:lpstr>
      <vt:lpstr>KATSOJAKESKIARVO –  NAISTEN SM-SARJA/RUNKOSARJA</vt:lpstr>
      <vt:lpstr>MEDIANÄKYVYYS</vt:lpstr>
      <vt:lpstr>Suomen käsipallo kehittyy</vt:lpstr>
      <vt:lpstr>Suomen käsipallo kehittyy</vt:lpstr>
      <vt:lpstr>Lajin vahvistaminen</vt:lpstr>
      <vt:lpstr>Islannin liiton pj.  guðmundur b. ólafsson </vt:lpstr>
      <vt:lpstr>Keskeinen viesti</vt:lpstr>
    </vt:vector>
  </TitlesOfParts>
  <Company>Zeeland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--</dc:creator>
  <cp:lastModifiedBy>Päivi Mitrunen</cp:lastModifiedBy>
  <cp:revision>121</cp:revision>
  <cp:lastPrinted>2016-11-25T09:27:29Z</cp:lastPrinted>
  <dcterms:created xsi:type="dcterms:W3CDTF">2015-05-22T07:20:41Z</dcterms:created>
  <dcterms:modified xsi:type="dcterms:W3CDTF">2018-04-23T11:48:44Z</dcterms:modified>
</cp:coreProperties>
</file>