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1" r:id="rId3"/>
    <p:sldId id="268" r:id="rId4"/>
    <p:sldId id="269" r:id="rId5"/>
    <p:sldId id="270" r:id="rId6"/>
    <p:sldId id="271" r:id="rId7"/>
    <p:sldId id="272" r:id="rId8"/>
    <p:sldId id="274" r:id="rId9"/>
    <p:sldId id="282" r:id="rId10"/>
    <p:sldId id="276" r:id="rId11"/>
    <p:sldId id="277" r:id="rId12"/>
    <p:sldId id="278" r:id="rId13"/>
    <p:sldId id="279" r:id="rId14"/>
    <p:sldId id="258" r:id="rId15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09">
          <p15:clr>
            <a:srgbClr val="A4A3A4"/>
          </p15:clr>
        </p15:guide>
        <p15:guide id="2" orient="horz" pos="1983">
          <p15:clr>
            <a:srgbClr val="A4A3A4"/>
          </p15:clr>
        </p15:guide>
        <p15:guide id="3" orient="horz" pos="2309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orient="horz" pos="675">
          <p15:clr>
            <a:srgbClr val="A4A3A4"/>
          </p15:clr>
        </p15:guide>
        <p15:guide id="6" orient="horz" pos="783">
          <p15:clr>
            <a:srgbClr val="A4A3A4"/>
          </p15:clr>
        </p15:guide>
        <p15:guide id="7" pos="5478">
          <p15:clr>
            <a:srgbClr val="A4A3A4"/>
          </p15:clr>
        </p15:guide>
        <p15:guide id="8" pos="5092">
          <p15:clr>
            <a:srgbClr val="A4A3A4"/>
          </p15:clr>
        </p15:guide>
        <p15:guide id="9" pos="620">
          <p15:clr>
            <a:srgbClr val="A4A3A4"/>
          </p15:clr>
        </p15:guide>
        <p15:guide id="10" pos="2233">
          <p15:clr>
            <a:srgbClr val="A4A3A4"/>
          </p15:clr>
        </p15:guide>
        <p15:guide id="11" pos="1468">
          <p15:clr>
            <a:srgbClr val="A4A3A4"/>
          </p15:clr>
        </p15:guide>
        <p15:guide id="12" pos="3378">
          <p15:clr>
            <a:srgbClr val="A4A3A4"/>
          </p15:clr>
        </p15:guide>
        <p15:guide id="13" pos="4712">
          <p15:clr>
            <a:srgbClr val="A4A3A4"/>
          </p15:clr>
        </p15:guide>
        <p15:guide id="14" pos="48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B00"/>
    <a:srgbClr val="FFE0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6743" autoAdjust="0"/>
  </p:normalViewPr>
  <p:slideViewPr>
    <p:cSldViewPr snapToGrid="0" snapToObjects="1" showGuides="1">
      <p:cViewPr>
        <p:scale>
          <a:sx n="125" d="100"/>
          <a:sy n="125" d="100"/>
        </p:scale>
        <p:origin x="-760" y="192"/>
      </p:cViewPr>
      <p:guideLst>
        <p:guide orient="horz" pos="2109"/>
        <p:guide orient="horz" pos="1983"/>
        <p:guide orient="horz" pos="2309"/>
        <p:guide orient="horz" pos="1620"/>
        <p:guide orient="horz" pos="675"/>
        <p:guide orient="horz" pos="783"/>
        <p:guide pos="5478"/>
        <p:guide pos="5092"/>
        <p:guide pos="620"/>
        <p:guide pos="2233"/>
        <p:guide pos="1468"/>
        <p:guide pos="3378"/>
        <p:guide pos="4712"/>
        <p:guide pos="48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ri\AA%20tiedostot\K&#228;sipallo\SKPL%20hallitus\Talousmittarit%20liittokokou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ri\AA%20tiedostot\K&#228;sipallo\SKPL%20hallitus\Talousmittarit%20liittokokou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ri\AA%20tiedostot\K&#228;sipallo\SKPL%20hallitus\Talousmittarit%20liittokokou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Omat%20tiedostot\Talousmittari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ri\AA%20tiedostot\K&#228;sipallo\SKPL%20hallitus\Talousmittarit%20liittokokous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ri\AA%20tiedostot\K&#228;sipallo\SKPL%20hallitus\Talousmittarit%20liittokokou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i-FI"/>
              <a:t>Liiton talousarvion koko</a:t>
            </a:r>
          </a:p>
        </c:rich>
      </c:tx>
      <c:layout>
        <c:manualLayout>
          <c:xMode val="edge"/>
          <c:yMode val="edge"/>
          <c:x val="0.342056443975431"/>
          <c:y val="0.0306122246082876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419244056601035"/>
          <c:y val="0.156060663789012"/>
          <c:w val="0.895532796313359"/>
          <c:h val="0.7636366461132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Data!$A$2</c:f>
              <c:strCache>
                <c:ptCount val="1"/>
                <c:pt idx="0">
                  <c:v>Talousarvion koko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(Data!$B$1:$J$1,Data!$K$1,Data!$L$1,Data!$M$1,Data!$N$1,Data!$O$1)</c:f>
              <c:strCach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B2017</c:v>
                </c:pt>
              </c:strCache>
            </c:strRef>
          </c:cat>
          <c:val>
            <c:numRef>
              <c:f>(Data!$B$2:$J$2,Data!$K$2,Data!$L$2,Data!$M$2,Data!$N$2,Data!$O$2)</c:f>
              <c:numCache>
                <c:formatCode>0</c:formatCode>
                <c:ptCount val="14"/>
                <c:pt idx="0" formatCode="General">
                  <c:v>390.0</c:v>
                </c:pt>
                <c:pt idx="1">
                  <c:v>483.0</c:v>
                </c:pt>
                <c:pt idx="2">
                  <c:v>384.0</c:v>
                </c:pt>
                <c:pt idx="3">
                  <c:v>553.0</c:v>
                </c:pt>
                <c:pt idx="4">
                  <c:v>627.0</c:v>
                </c:pt>
                <c:pt idx="5">
                  <c:v>680.0</c:v>
                </c:pt>
                <c:pt idx="6" formatCode="General">
                  <c:v>839.0</c:v>
                </c:pt>
                <c:pt idx="7" formatCode="General">
                  <c:v>842.0</c:v>
                </c:pt>
                <c:pt idx="8" formatCode="General">
                  <c:v>872.0</c:v>
                </c:pt>
                <c:pt idx="9" formatCode="General">
                  <c:v>791.0</c:v>
                </c:pt>
                <c:pt idx="10" formatCode="General">
                  <c:v>1177.0</c:v>
                </c:pt>
                <c:pt idx="11" formatCode="General">
                  <c:v>1362.0</c:v>
                </c:pt>
                <c:pt idx="12" formatCode="General">
                  <c:v>1499.0</c:v>
                </c:pt>
                <c:pt idx="13" formatCode="General">
                  <c:v>1555.0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8888376"/>
        <c:axId val="2124557016"/>
      </c:barChart>
      <c:catAx>
        <c:axId val="2028888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124557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2455701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028888376"/>
        <c:crosses val="autoZero"/>
        <c:crossBetween val="between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i-FI"/>
              <a:t>Liiton tilivuoden tulos</a:t>
            </a:r>
          </a:p>
        </c:rich>
      </c:tx>
      <c:layout>
        <c:manualLayout>
          <c:xMode val="edge"/>
          <c:yMode val="edge"/>
          <c:x val="0.366171365676065"/>
          <c:y val="0.0306123078227556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398078443075744"/>
          <c:y val="0.154185408958083"/>
          <c:w val="0.901853576209532"/>
          <c:h val="0.8002956941157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Data!$A$5</c:f>
              <c:strCache>
                <c:ptCount val="1"/>
                <c:pt idx="0">
                  <c:v>Tilikauden tulos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(Data!$B$1:$J$1,Data!$K$1,Data!$L$1,Data!$M$1,Data!$N$1,Data!$O$1)</c:f>
              <c:strCach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B2017</c:v>
                </c:pt>
              </c:strCache>
            </c:strRef>
          </c:cat>
          <c:val>
            <c:numRef>
              <c:f>(Data!$B$5:$J$5,Data!$K$5,Data!$L$5,Data!$M$5,Data!$N$5,Data!$O$5)</c:f>
              <c:numCache>
                <c:formatCode>General</c:formatCode>
                <c:ptCount val="14"/>
                <c:pt idx="0">
                  <c:v>14.0</c:v>
                </c:pt>
                <c:pt idx="1">
                  <c:v>-67.0</c:v>
                </c:pt>
                <c:pt idx="2">
                  <c:v>35.0</c:v>
                </c:pt>
                <c:pt idx="3">
                  <c:v>-40.0</c:v>
                </c:pt>
                <c:pt idx="4">
                  <c:v>-72.0</c:v>
                </c:pt>
                <c:pt idx="5">
                  <c:v>-28.0</c:v>
                </c:pt>
                <c:pt idx="6">
                  <c:v>17.0</c:v>
                </c:pt>
                <c:pt idx="7">
                  <c:v>21.7</c:v>
                </c:pt>
                <c:pt idx="8">
                  <c:v>-110.0</c:v>
                </c:pt>
                <c:pt idx="9">
                  <c:v>118.0</c:v>
                </c:pt>
                <c:pt idx="10">
                  <c:v>62.0</c:v>
                </c:pt>
                <c:pt idx="11">
                  <c:v>54.0</c:v>
                </c:pt>
                <c:pt idx="12">
                  <c:v>66.0</c:v>
                </c:pt>
                <c:pt idx="13">
                  <c:v>44.0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6911944"/>
        <c:axId val="2129619592"/>
      </c:barChart>
      <c:catAx>
        <c:axId val="2076911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1296195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2961959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076911944"/>
        <c:crosses val="autoZero"/>
        <c:crossBetween val="between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i-FI"/>
              <a:t>Liiton oman pääoman kehitys</a:t>
            </a:r>
          </a:p>
        </c:rich>
      </c:tx>
      <c:layout>
        <c:manualLayout>
          <c:xMode val="edge"/>
          <c:yMode val="edge"/>
          <c:x val="0.363698989681084"/>
          <c:y val="0.030303030303030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45890457001609"/>
          <c:y val="0.157575815864634"/>
          <c:w val="0.899315970792725"/>
          <c:h val="0.7969699917768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Data!$A$8</c:f>
              <c:strCache>
                <c:ptCount val="1"/>
                <c:pt idx="0">
                  <c:v>Oma pääoma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(Data!$B$1:$J$1,Data!$K$1,Data!$L$1,Data!$M$1,Data!$N$1,Data!$O$1)</c:f>
              <c:strCach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B2017</c:v>
                </c:pt>
              </c:strCache>
            </c:strRef>
          </c:cat>
          <c:val>
            <c:numRef>
              <c:f>(Data!$B$8:$J$8,Data!$K$8,Data!$L$8,Data!$M$8,Data!$N$8,Data!$O$8)</c:f>
              <c:numCache>
                <c:formatCode>General</c:formatCode>
                <c:ptCount val="14"/>
                <c:pt idx="0">
                  <c:v>56.0</c:v>
                </c:pt>
                <c:pt idx="1">
                  <c:v>11.0</c:v>
                </c:pt>
                <c:pt idx="2">
                  <c:v>24.0</c:v>
                </c:pt>
                <c:pt idx="3">
                  <c:v>-17.0</c:v>
                </c:pt>
                <c:pt idx="4">
                  <c:v>-89.0</c:v>
                </c:pt>
                <c:pt idx="5">
                  <c:v>-118.0</c:v>
                </c:pt>
                <c:pt idx="6">
                  <c:v>-101.0</c:v>
                </c:pt>
                <c:pt idx="7" formatCode="0">
                  <c:v>-78.8</c:v>
                </c:pt>
                <c:pt idx="8" formatCode="0">
                  <c:v>-188.8</c:v>
                </c:pt>
                <c:pt idx="9">
                  <c:v>-70.80000000000001</c:v>
                </c:pt>
                <c:pt idx="10">
                  <c:v>-2.5</c:v>
                </c:pt>
                <c:pt idx="11">
                  <c:v>51.5</c:v>
                </c:pt>
                <c:pt idx="12">
                  <c:v>117.5</c:v>
                </c:pt>
                <c:pt idx="13">
                  <c:v>161.5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9172664"/>
        <c:axId val="2076656968"/>
      </c:barChart>
      <c:catAx>
        <c:axId val="2129172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0766569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7665696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129172664"/>
        <c:crosses val="autoZero"/>
        <c:crossBetween val="between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1228105492826"/>
          <c:y val="0.139489194499018"/>
          <c:w val="0.896491996035496"/>
          <c:h val="0.774066797642436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cat>
            <c:numRef>
              <c:f>Data!$H$1:$O$1</c:f>
              <c:numCache>
                <c:formatCode>General</c:formatCode>
                <c:ptCount val="8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</c:numCache>
            </c:numRef>
          </c:cat>
          <c:val>
            <c:numRef>
              <c:f>[Talousmittarit.xlsx]Data!$H$12:$L$12,[Talousmittarit.xlsx]Data!$M$12,[Talousmittarit.xlsx]Data!$O$12</c:f>
              <c:numCache>
                <c:formatCode>General</c:formatCode>
                <c:ptCount val="7"/>
                <c:pt idx="0">
                  <c:v>2944.0</c:v>
                </c:pt>
                <c:pt idx="1">
                  <c:v>3588.0</c:v>
                </c:pt>
                <c:pt idx="2">
                  <c:v>3743.0</c:v>
                </c:pt>
                <c:pt idx="3">
                  <c:v>4013.0</c:v>
                </c:pt>
                <c:pt idx="4">
                  <c:v>4000.0</c:v>
                </c:pt>
                <c:pt idx="5">
                  <c:v>4060.0</c:v>
                </c:pt>
                <c:pt idx="6">
                  <c:v>4134.0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9920216"/>
        <c:axId val="2075324440"/>
      </c:barChart>
      <c:catAx>
        <c:axId val="2099920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075324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7532444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099920216"/>
        <c:crosses val="autoZero"/>
        <c:crossBetween val="between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i-FI"/>
              <a:t>Katsojakeskiarvo - miesten SM/runkosarja</a:t>
            </a:r>
          </a:p>
        </c:rich>
      </c:tx>
      <c:layout>
        <c:manualLayout>
          <c:xMode val="edge"/>
          <c:yMode val="edge"/>
          <c:x val="0.342056443975431"/>
          <c:y val="0.0306122246082876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419244056601035"/>
          <c:y val="0.156060663789012"/>
          <c:w val="0.895532796313359"/>
          <c:h val="0.76363664611322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Data!$A$14</c:f>
              <c:strCache>
                <c:ptCount val="1"/>
                <c:pt idx="0">
                  <c:v>Katsojaka. MSM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Data!$B$1:$O$1</c:f>
              <c:strCach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B2017</c:v>
                </c:pt>
              </c:strCache>
            </c:strRef>
          </c:cat>
          <c:val>
            <c:numRef>
              <c:f>Data!$B$14:$O$14</c:f>
              <c:numCache>
                <c:formatCode>0</c:formatCode>
                <c:ptCount val="14"/>
                <c:pt idx="0" formatCode="General">
                  <c:v>123.0</c:v>
                </c:pt>
                <c:pt idx="1">
                  <c:v>144.0</c:v>
                </c:pt>
                <c:pt idx="2">
                  <c:v>128.4166666666666</c:v>
                </c:pt>
                <c:pt idx="3">
                  <c:v>167.7549019607843</c:v>
                </c:pt>
                <c:pt idx="4">
                  <c:v>182.7790697674418</c:v>
                </c:pt>
                <c:pt idx="5">
                  <c:v>193.972972972973</c:v>
                </c:pt>
                <c:pt idx="6">
                  <c:v>190.5648148148148</c:v>
                </c:pt>
                <c:pt idx="7">
                  <c:v>206.6851851851852</c:v>
                </c:pt>
                <c:pt idx="8">
                  <c:v>201.462962962963</c:v>
                </c:pt>
                <c:pt idx="9">
                  <c:v>237.8518518518518</c:v>
                </c:pt>
                <c:pt idx="10">
                  <c:v>226.8425925925926</c:v>
                </c:pt>
                <c:pt idx="11">
                  <c:v>263.0</c:v>
                </c:pt>
                <c:pt idx="12" formatCode="General">
                  <c:v>226.0</c:v>
                </c:pt>
                <c:pt idx="13" formatCode="General">
                  <c:v>250.0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5374584"/>
        <c:axId val="2028713288"/>
      </c:barChart>
      <c:catAx>
        <c:axId val="2075374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028713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2871328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075374584"/>
        <c:crosses val="autoZero"/>
        <c:crossBetween val="between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i-FI"/>
              <a:t>Katsojakeskiarvo - naisten SM/runkosarja</a:t>
            </a:r>
          </a:p>
        </c:rich>
      </c:tx>
      <c:layout>
        <c:manualLayout>
          <c:xMode val="edge"/>
          <c:yMode val="edge"/>
          <c:x val="0.342056443975431"/>
          <c:y val="0.0306122246082876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419244056601035"/>
          <c:y val="0.156060663789012"/>
          <c:w val="0.895532796313359"/>
          <c:h val="0.76363664611322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Data!$A$16</c:f>
              <c:strCache>
                <c:ptCount val="1"/>
                <c:pt idx="0">
                  <c:v>Katsojaka. NSM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Data!$B$1:$O$1</c:f>
              <c:strCach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B2017</c:v>
                </c:pt>
              </c:strCache>
            </c:strRef>
          </c:cat>
          <c:val>
            <c:numRef>
              <c:f>Data!$B$16:$O$16</c:f>
              <c:numCache>
                <c:formatCode>0</c:formatCode>
                <c:ptCount val="14"/>
                <c:pt idx="0" formatCode="General">
                  <c:v>49.0</c:v>
                </c:pt>
                <c:pt idx="1">
                  <c:v>51.0</c:v>
                </c:pt>
                <c:pt idx="2">
                  <c:v>61.23809523809525</c:v>
                </c:pt>
                <c:pt idx="3">
                  <c:v>49.20238095238095</c:v>
                </c:pt>
                <c:pt idx="4">
                  <c:v>56.61428571428571</c:v>
                </c:pt>
                <c:pt idx="5">
                  <c:v>72.28787878787878</c:v>
                </c:pt>
                <c:pt idx="6">
                  <c:v>65.89230769230768</c:v>
                </c:pt>
                <c:pt idx="7">
                  <c:v>75.06666666666666</c:v>
                </c:pt>
                <c:pt idx="8">
                  <c:v>89.77777777777776</c:v>
                </c:pt>
                <c:pt idx="9">
                  <c:v>98.41666666666668</c:v>
                </c:pt>
                <c:pt idx="10">
                  <c:v>116.3214285714286</c:v>
                </c:pt>
                <c:pt idx="11">
                  <c:v>133.0</c:v>
                </c:pt>
                <c:pt idx="12" formatCode="General">
                  <c:v>119.0</c:v>
                </c:pt>
                <c:pt idx="13" formatCode="General">
                  <c:v>108.0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4035736"/>
        <c:axId val="2047945128"/>
      </c:barChart>
      <c:catAx>
        <c:axId val="2124035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0479451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4794512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124035736"/>
        <c:crosses val="autoZero"/>
        <c:crossBetween val="between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9FE0D-74E0-2F45-9171-C22A26F37915}" type="datetimeFigureOut">
              <a:rPr lang="fi-FI" smtClean="0"/>
              <a:t>22.4.17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0B78C-E4E8-234A-8ED6-F3B31FD8D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18831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4E86F-9B5F-B140-8931-9E846B4A818C}" type="datetimeFigureOut">
              <a:rPr lang="fi-FI" smtClean="0"/>
              <a:t>22.4.17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275C6-7F97-5243-82C6-91265D501C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10876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275C6-7F97-5243-82C6-91265D501C53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451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275C6-7F97-5243-82C6-91265D501C53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3079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"/>
          <a:stretch/>
        </p:blipFill>
        <p:spPr>
          <a:xfrm>
            <a:off x="0" y="-40640"/>
            <a:ext cx="9144000" cy="4471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65470"/>
            <a:ext cx="7772400" cy="1103540"/>
          </a:xfrm>
        </p:spPr>
        <p:txBody>
          <a:bodyPr>
            <a:normAutofit/>
          </a:bodyPr>
          <a:lstStyle>
            <a:lvl1pPr algn="ctr">
              <a:defRPr sz="2200" b="1" i="0">
                <a:latin typeface="Futura Std Book"/>
                <a:cs typeface="Futura Std Book"/>
              </a:defRPr>
            </a:lvl1pPr>
          </a:lstStyle>
          <a:p>
            <a:r>
              <a:rPr lang="fi-FI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565151" y="4739928"/>
            <a:ext cx="1162050" cy="274097"/>
          </a:xfrm>
          <a:prstGeom prst="rect">
            <a:avLst/>
          </a:prstGeom>
        </p:spPr>
        <p:txBody>
          <a:bodyPr/>
          <a:lstStyle>
            <a:lvl1pPr>
              <a:defRPr sz="1000" b="1">
                <a:latin typeface="Futura Std Book"/>
                <a:cs typeface="Futura Std Book"/>
              </a:defRPr>
            </a:lvl1pPr>
          </a:lstStyle>
          <a:p>
            <a:fld id="{040D2845-D349-0041-AED3-39F82B526A59}" type="datetime1">
              <a:rPr lang="fi-FI" smtClean="0"/>
              <a:t>22.4.17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7201" y="4739928"/>
            <a:ext cx="2895600" cy="274097"/>
          </a:xfrm>
          <a:prstGeom prst="rect">
            <a:avLst/>
          </a:prstGeom>
        </p:spPr>
        <p:txBody>
          <a:bodyPr/>
          <a:lstStyle>
            <a:lvl1pPr>
              <a:defRPr sz="1000" b="1">
                <a:latin typeface="Futura Std Book"/>
                <a:cs typeface="Futura Std Book"/>
              </a:defRPr>
            </a:lvl1pPr>
          </a:lstStyle>
          <a:p>
            <a:r>
              <a:rPr lang="en-US" smtClean="0"/>
              <a:t>Suomen Käsipalloliitto / Esittäjän tiedot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9700" y="4739928"/>
            <a:ext cx="425450" cy="274097"/>
          </a:xfrm>
          <a:prstGeom prst="rect">
            <a:avLst/>
          </a:prstGeom>
        </p:spPr>
        <p:txBody>
          <a:bodyPr/>
          <a:lstStyle>
            <a:lvl1pPr>
              <a:defRPr sz="1000" b="1">
                <a:latin typeface="Futura Std Book"/>
                <a:cs typeface="Futura Std Book"/>
              </a:defRPr>
            </a:lvl1pPr>
          </a:lstStyle>
          <a:p>
            <a:fld id="{3FE09D2C-A63C-AA44-B7CF-42BE15CA76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orakulmio 8"/>
          <p:cNvSpPr/>
          <p:nvPr userDrawn="1"/>
        </p:nvSpPr>
        <p:spPr>
          <a:xfrm>
            <a:off x="0" y="4418171"/>
            <a:ext cx="9144000" cy="7388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232" y="159182"/>
            <a:ext cx="841020" cy="85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2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2909" y="1527699"/>
            <a:ext cx="7772400" cy="2088102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4400" b="1" i="0" cap="all">
                <a:latin typeface="Futura Std Book"/>
                <a:cs typeface="Futura Std Book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Suorakulmio 10"/>
          <p:cNvSpPr/>
          <p:nvPr userDrawn="1"/>
        </p:nvSpPr>
        <p:spPr>
          <a:xfrm>
            <a:off x="0" y="4418171"/>
            <a:ext cx="9144000" cy="7388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482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2909" y="1527699"/>
            <a:ext cx="7772400" cy="2088102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4400" b="1" i="0" cap="all">
                <a:latin typeface="Futura Std Book"/>
                <a:cs typeface="Futura Std Book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Suorakulmio 10"/>
          <p:cNvSpPr/>
          <p:nvPr userDrawn="1"/>
        </p:nvSpPr>
        <p:spPr>
          <a:xfrm>
            <a:off x="0" y="4418171"/>
            <a:ext cx="9144000" cy="7388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60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2909" y="1527699"/>
            <a:ext cx="7772400" cy="2088102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4400" b="1" i="0" cap="all">
                <a:latin typeface="Futura Std Book"/>
                <a:cs typeface="Futura Std Book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Suorakulmio 10"/>
          <p:cNvSpPr/>
          <p:nvPr userDrawn="1"/>
        </p:nvSpPr>
        <p:spPr>
          <a:xfrm>
            <a:off x="0" y="4418171"/>
            <a:ext cx="9144000" cy="7388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782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_kolme_tas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90378" y="0"/>
            <a:ext cx="6425641" cy="10768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i-FI" dirty="0" smtClean="0"/>
              <a:t>CLICK TO EDIT MASTER TITLE STYLE</a:t>
            </a:r>
            <a:endParaRPr lang="en-US" dirty="0"/>
          </a:p>
        </p:txBody>
      </p:sp>
      <p:sp>
        <p:nvSpPr>
          <p:cNvPr id="9" name="Suorakulmio 8"/>
          <p:cNvSpPr/>
          <p:nvPr userDrawn="1"/>
        </p:nvSpPr>
        <p:spPr>
          <a:xfrm>
            <a:off x="0" y="4418171"/>
            <a:ext cx="9144000" cy="7388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046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378" y="0"/>
            <a:ext cx="7129155" cy="1076870"/>
          </a:xfrm>
        </p:spPr>
        <p:txBody>
          <a:bodyPr/>
          <a:lstStyle>
            <a:lvl1pPr>
              <a:defRPr cap="all"/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990378" y="1344613"/>
            <a:ext cx="3420755" cy="2854106"/>
          </a:xfrm>
        </p:spPr>
        <p:txBody>
          <a:bodyPr/>
          <a:lstStyle>
            <a:lvl3pPr marL="0" indent="0">
              <a:buFontTx/>
              <a:buNone/>
              <a:defRPr/>
            </a:lvl3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1"/>
            <a:endParaRPr lang="fi-FI" dirty="0" smtClean="0"/>
          </a:p>
          <a:p>
            <a:pPr lvl="2"/>
            <a:r>
              <a:rPr lang="fi-FI" dirty="0" smtClean="0"/>
              <a:t>THIRD LEVEL SUBTITLE</a:t>
            </a:r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555067" y="1344613"/>
            <a:ext cx="3564689" cy="2854106"/>
          </a:xfrm>
        </p:spPr>
        <p:txBody>
          <a:bodyPr/>
          <a:lstStyle>
            <a:lvl3pPr marL="0" indent="0">
              <a:buFontTx/>
              <a:buNone/>
              <a:defRPr/>
            </a:lvl3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1"/>
            <a:endParaRPr lang="fi-FI" dirty="0" smtClean="0"/>
          </a:p>
          <a:p>
            <a:pPr lvl="2"/>
            <a:r>
              <a:rPr lang="fi-FI" dirty="0" smtClean="0"/>
              <a:t>THIRD LEVEL SUBTITLE</a:t>
            </a:r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13" name="Suorakulmio 12"/>
          <p:cNvSpPr/>
          <p:nvPr userDrawn="1"/>
        </p:nvSpPr>
        <p:spPr>
          <a:xfrm>
            <a:off x="0" y="4418171"/>
            <a:ext cx="9144000" cy="7388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Suorakulmio 22"/>
          <p:cNvSpPr/>
          <p:nvPr userDrawn="1"/>
        </p:nvSpPr>
        <p:spPr>
          <a:xfrm>
            <a:off x="0" y="4418171"/>
            <a:ext cx="9144000" cy="7388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889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0378" y="0"/>
            <a:ext cx="7112222" cy="1076870"/>
          </a:xfrm>
        </p:spPr>
        <p:txBody>
          <a:bodyPr/>
          <a:lstStyle>
            <a:lvl1pPr>
              <a:lnSpc>
                <a:spcPct val="100000"/>
              </a:lnSpc>
              <a:defRPr cap="all"/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990378" y="1344613"/>
            <a:ext cx="3344555" cy="2854106"/>
          </a:xfrm>
        </p:spPr>
        <p:txBody>
          <a:bodyPr/>
          <a:lstStyle>
            <a:lvl3pPr marL="0" indent="0">
              <a:buFontTx/>
              <a:buNone/>
              <a:defRPr/>
            </a:lvl3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1"/>
            <a:endParaRPr lang="fi-FI" dirty="0" smtClean="0"/>
          </a:p>
          <a:p>
            <a:pPr lvl="2"/>
            <a:r>
              <a:rPr lang="fi-FI" dirty="0" smtClean="0"/>
              <a:t>THIRD LEVEL SUBTITLE</a:t>
            </a:r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49578" y="1344613"/>
            <a:ext cx="3344555" cy="2854106"/>
          </a:xfrm>
        </p:spPr>
        <p:txBody>
          <a:bodyPr/>
          <a:lstStyle>
            <a:lvl3pPr marL="0" indent="0">
              <a:buFontTx/>
              <a:buNone/>
              <a:defRPr/>
            </a:lvl3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1"/>
            <a:endParaRPr lang="fi-FI" dirty="0" smtClean="0"/>
          </a:p>
          <a:p>
            <a:pPr lvl="2"/>
            <a:r>
              <a:rPr lang="fi-FI" dirty="0" smtClean="0"/>
              <a:t>THIRD LEVEL SUBTITLE</a:t>
            </a:r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13" name="Suorakulmio 12"/>
          <p:cNvSpPr/>
          <p:nvPr userDrawn="1"/>
        </p:nvSpPr>
        <p:spPr>
          <a:xfrm>
            <a:off x="0" y="4418171"/>
            <a:ext cx="9144000" cy="7388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445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Suorakulmio 8"/>
          <p:cNvSpPr/>
          <p:nvPr userDrawn="1"/>
        </p:nvSpPr>
        <p:spPr>
          <a:xfrm>
            <a:off x="0" y="4418171"/>
            <a:ext cx="9144000" cy="7388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297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 userDrawn="1"/>
        </p:nvSpPr>
        <p:spPr>
          <a:xfrm>
            <a:off x="0" y="0"/>
            <a:ext cx="9144000" cy="45035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/>
          <p:cNvSpPr/>
          <p:nvPr userDrawn="1"/>
        </p:nvSpPr>
        <p:spPr>
          <a:xfrm>
            <a:off x="0" y="4418171"/>
            <a:ext cx="9144000" cy="7388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463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2065" y="279400"/>
            <a:ext cx="7084660" cy="397351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Suorakulmio 8"/>
          <p:cNvSpPr/>
          <p:nvPr userDrawn="1"/>
        </p:nvSpPr>
        <p:spPr>
          <a:xfrm>
            <a:off x="0" y="4418171"/>
            <a:ext cx="9144000" cy="7388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896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lsta_ja_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ulukon paikkamerkki 3"/>
          <p:cNvSpPr>
            <a:spLocks noGrp="1"/>
          </p:cNvSpPr>
          <p:nvPr>
            <p:ph type="tbl" sz="quarter" idx="13"/>
          </p:nvPr>
        </p:nvSpPr>
        <p:spPr>
          <a:xfrm>
            <a:off x="5035550" y="1344613"/>
            <a:ext cx="3051174" cy="2870200"/>
          </a:xfrm>
        </p:spPr>
        <p:txBody>
          <a:bodyPr/>
          <a:lstStyle/>
          <a:p>
            <a:endParaRPr lang="fi-FI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990378" y="0"/>
            <a:ext cx="7096346" cy="10832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i-FI" dirty="0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990378" y="1344613"/>
            <a:ext cx="3344555" cy="2854106"/>
          </a:xfrm>
        </p:spPr>
        <p:txBody>
          <a:bodyPr/>
          <a:lstStyle>
            <a:lvl3pPr marL="0" indent="0">
              <a:buFontTx/>
              <a:buNone/>
              <a:defRPr/>
            </a:lvl3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1"/>
            <a:endParaRPr lang="fi-FI" dirty="0" smtClean="0"/>
          </a:p>
          <a:p>
            <a:pPr lvl="2"/>
            <a:r>
              <a:rPr lang="fi-FI" dirty="0" smtClean="0"/>
              <a:t>THIRD LEVEL SUBTITLE</a:t>
            </a:r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7201" y="4729768"/>
            <a:ext cx="2895600" cy="274097"/>
          </a:xfrm>
          <a:prstGeom prst="rect">
            <a:avLst/>
          </a:prstGeom>
        </p:spPr>
        <p:txBody>
          <a:bodyPr/>
          <a:lstStyle>
            <a:lvl1pPr>
              <a:defRPr sz="1000" b="1">
                <a:latin typeface="Futura Std Book"/>
                <a:cs typeface="Futura Std Book"/>
              </a:defRPr>
            </a:lvl1pPr>
          </a:lstStyle>
          <a:p>
            <a:r>
              <a:rPr lang="en-US" smtClean="0"/>
              <a:t>Suomen Käsipalloliitto / Esittäjän tiedot</a:t>
            </a:r>
            <a:endParaRPr lang="en-US" dirty="0"/>
          </a:p>
        </p:txBody>
      </p:sp>
      <p:sp>
        <p:nvSpPr>
          <p:cNvPr id="15" name="Suorakulmio 14"/>
          <p:cNvSpPr/>
          <p:nvPr userDrawn="1"/>
        </p:nvSpPr>
        <p:spPr>
          <a:xfrm>
            <a:off x="0" y="4408011"/>
            <a:ext cx="9144000" cy="7388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691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kolme_tas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990378" y="1344613"/>
            <a:ext cx="7096347" cy="2854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1"/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90378" y="0"/>
            <a:ext cx="7096346" cy="10832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i-FI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77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5338232" y="1344613"/>
            <a:ext cx="2748492" cy="285410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3pPr marL="0" indent="0">
              <a:buFontTx/>
              <a:buNone/>
              <a:defRPr/>
            </a:lvl3pPr>
          </a:lstStyle>
          <a:p>
            <a:pPr lvl="0"/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990378" y="1344613"/>
            <a:ext cx="4226391" cy="2854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1"/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90378" y="0"/>
            <a:ext cx="7096346" cy="10832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i-FI" dirty="0" smtClean="0"/>
              <a:t>CLICK TO EDIT MASTER TITLE STYLE</a:t>
            </a:r>
            <a:endParaRPr lang="en-US" dirty="0"/>
          </a:p>
        </p:txBody>
      </p:sp>
      <p:sp>
        <p:nvSpPr>
          <p:cNvPr id="9" name="Suorakulmio 8"/>
          <p:cNvSpPr/>
          <p:nvPr userDrawn="1"/>
        </p:nvSpPr>
        <p:spPr>
          <a:xfrm>
            <a:off x="0" y="4409440"/>
            <a:ext cx="9144000" cy="7388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100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2909" y="1527699"/>
            <a:ext cx="7772400" cy="2088102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4400" b="1" i="0" cap="all">
                <a:latin typeface="Futura Std Book"/>
                <a:cs typeface="Futura Std Book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0" y="4409440"/>
            <a:ext cx="9144000" cy="7388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51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411"/>
            <a:ext cx="9143999" cy="457423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7201" y="4739928"/>
            <a:ext cx="2895600" cy="274097"/>
          </a:xfrm>
          <a:prstGeom prst="rect">
            <a:avLst/>
          </a:prstGeom>
        </p:spPr>
        <p:txBody>
          <a:bodyPr/>
          <a:lstStyle>
            <a:lvl1pPr>
              <a:defRPr sz="1000" b="1">
                <a:latin typeface="Futura Std Book"/>
                <a:cs typeface="Futura Std Book"/>
              </a:defRPr>
            </a:lvl1pPr>
          </a:lstStyle>
          <a:p>
            <a:r>
              <a:rPr lang="en-US" smtClean="0"/>
              <a:t>Suomen Käsipalloliitto / Esittäjän tiedot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2429" y="863600"/>
            <a:ext cx="4600771" cy="2088102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4400" b="1" i="0" cap="all">
                <a:solidFill>
                  <a:schemeClr val="bg1"/>
                </a:solidFill>
                <a:latin typeface="Futura Std Book"/>
                <a:cs typeface="Futura Std Book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Suorakulmio 10"/>
          <p:cNvSpPr/>
          <p:nvPr userDrawn="1"/>
        </p:nvSpPr>
        <p:spPr>
          <a:xfrm>
            <a:off x="0" y="4418171"/>
            <a:ext cx="9144000" cy="7388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232" y="159182"/>
            <a:ext cx="841020" cy="85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7201" y="4739928"/>
            <a:ext cx="2895600" cy="274097"/>
          </a:xfrm>
          <a:prstGeom prst="rect">
            <a:avLst/>
          </a:prstGeom>
        </p:spPr>
        <p:txBody>
          <a:bodyPr/>
          <a:lstStyle>
            <a:lvl1pPr>
              <a:defRPr sz="1000" b="1">
                <a:latin typeface="Futura Std Book"/>
                <a:cs typeface="Futura Std Book"/>
              </a:defRPr>
            </a:lvl1pPr>
          </a:lstStyle>
          <a:p>
            <a:r>
              <a:rPr lang="en-US" smtClean="0"/>
              <a:t>Suomen Käsipalloliitto / Esittäjän tiedot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2909" y="81280"/>
            <a:ext cx="7772400" cy="2088102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4400" b="1" i="0" cap="all">
                <a:solidFill>
                  <a:schemeClr val="bg1"/>
                </a:solidFill>
                <a:latin typeface="Futura Std Book"/>
                <a:cs typeface="Futura Std Book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Suorakulmio 10"/>
          <p:cNvSpPr/>
          <p:nvPr userDrawn="1"/>
        </p:nvSpPr>
        <p:spPr>
          <a:xfrm>
            <a:off x="0" y="4418171"/>
            <a:ext cx="9144000" cy="7388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232" y="159182"/>
            <a:ext cx="841020" cy="85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0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2909" y="1527699"/>
            <a:ext cx="7772400" cy="2088102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4400" b="1" i="0" cap="all">
                <a:latin typeface="Futura Std Book"/>
                <a:cs typeface="Futura Std Book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Suorakulmio 10"/>
          <p:cNvSpPr/>
          <p:nvPr userDrawn="1"/>
        </p:nvSpPr>
        <p:spPr>
          <a:xfrm>
            <a:off x="0" y="4418171"/>
            <a:ext cx="9144000" cy="7388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04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2909" y="1527699"/>
            <a:ext cx="7772400" cy="2088102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4400" b="1" i="0" cap="all">
                <a:latin typeface="Futura Std Book"/>
                <a:cs typeface="Futura Std Book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Suorakulmio 10"/>
          <p:cNvSpPr/>
          <p:nvPr userDrawn="1"/>
        </p:nvSpPr>
        <p:spPr>
          <a:xfrm>
            <a:off x="0" y="4418171"/>
            <a:ext cx="9144000" cy="7388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071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2909" y="1527699"/>
            <a:ext cx="7772400" cy="2088102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4400" b="1" i="0" cap="all">
                <a:solidFill>
                  <a:schemeClr val="bg1"/>
                </a:solidFill>
                <a:latin typeface="Futura Std Book"/>
                <a:cs typeface="Futura Std Book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Suorakulmio 10"/>
          <p:cNvSpPr/>
          <p:nvPr userDrawn="1"/>
        </p:nvSpPr>
        <p:spPr>
          <a:xfrm>
            <a:off x="0" y="4418171"/>
            <a:ext cx="9144000" cy="7388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1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0" y="4409440"/>
            <a:ext cx="9144000" cy="7388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378" y="0"/>
            <a:ext cx="7096346" cy="10832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i-FI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378" y="1344613"/>
            <a:ext cx="7096347" cy="2854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1"/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990378" y="1114970"/>
            <a:ext cx="7096347" cy="0"/>
          </a:xfrm>
          <a:prstGeom prst="line">
            <a:avLst/>
          </a:prstGeom>
          <a:ln w="76200" cmpd="sng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65151" y="4739928"/>
            <a:ext cx="1162050" cy="274097"/>
          </a:xfrm>
          <a:prstGeom prst="rect">
            <a:avLst/>
          </a:prstGeom>
        </p:spPr>
        <p:txBody>
          <a:bodyPr/>
          <a:lstStyle>
            <a:lvl1pPr>
              <a:defRPr sz="1000" b="1">
                <a:latin typeface="Futura Std Book"/>
                <a:cs typeface="Futura Std Book"/>
              </a:defRPr>
            </a:lvl1pPr>
          </a:lstStyle>
          <a:p>
            <a:fld id="{40F10410-0E2E-A444-8E1E-2BBC8F2EE433}" type="datetime1">
              <a:rPr lang="fi-FI" smtClean="0"/>
              <a:t>22.4.17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7201" y="4739928"/>
            <a:ext cx="2895600" cy="274097"/>
          </a:xfrm>
          <a:prstGeom prst="rect">
            <a:avLst/>
          </a:prstGeom>
        </p:spPr>
        <p:txBody>
          <a:bodyPr/>
          <a:lstStyle>
            <a:lvl1pPr>
              <a:defRPr sz="1000" b="0" i="0" baseline="0">
                <a:latin typeface="Futura Std Book"/>
                <a:cs typeface="Futura Std Book"/>
              </a:defRPr>
            </a:lvl1pPr>
          </a:lstStyle>
          <a:p>
            <a:r>
              <a:rPr lang="en-US" smtClean="0"/>
              <a:t>Suomen Käsipalloliitto / Esittäjän tiedot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9700" y="4739928"/>
            <a:ext cx="425450" cy="274097"/>
          </a:xfrm>
          <a:prstGeom prst="rect">
            <a:avLst/>
          </a:prstGeom>
        </p:spPr>
        <p:txBody>
          <a:bodyPr/>
          <a:lstStyle>
            <a:lvl1pPr>
              <a:defRPr sz="1000" b="1">
                <a:latin typeface="Futura Std Book"/>
                <a:cs typeface="Futura Std Book"/>
              </a:defRPr>
            </a:lvl1pPr>
          </a:lstStyle>
          <a:p>
            <a:fld id="{3FE09D2C-A63C-AA44-B7CF-42BE15CA76C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872" y="274320"/>
            <a:ext cx="841020" cy="85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5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82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74" r:id="rId13"/>
    <p:sldLayoutId id="2147483652" r:id="rId14"/>
    <p:sldLayoutId id="2147483653" r:id="rId15"/>
    <p:sldLayoutId id="2147483654" r:id="rId16"/>
    <p:sldLayoutId id="2147483655" r:id="rId17"/>
    <p:sldLayoutId id="2147483657" r:id="rId18"/>
    <p:sldLayoutId id="2147483664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i="0" kern="1200" cap="all" normalizeH="0">
          <a:solidFill>
            <a:schemeClr val="tx1"/>
          </a:solidFill>
          <a:latin typeface="Futura Std Book"/>
          <a:ea typeface="+mj-ea"/>
          <a:cs typeface="Futura Std Book"/>
        </a:defRPr>
      </a:lvl1pPr>
    </p:titleStyle>
    <p:bodyStyle>
      <a:lvl1pPr marL="269875" indent="-269875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1800" b="0" i="0" kern="1200">
          <a:solidFill>
            <a:schemeClr val="tx1"/>
          </a:solidFill>
          <a:latin typeface="Futura Std Medium"/>
          <a:ea typeface="+mn-ea"/>
          <a:cs typeface="Futura Std Medium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Futura Std Book"/>
          <a:ea typeface="+mn-ea"/>
          <a:cs typeface="Futura Std Book"/>
        </a:defRPr>
      </a:lvl2pPr>
      <a:lvl3pPr marL="269875" indent="-269875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1800" b="1" i="0" kern="1200">
          <a:solidFill>
            <a:schemeClr val="tx1"/>
          </a:solidFill>
          <a:latin typeface="Futura Std Heavy"/>
          <a:ea typeface="+mn-ea"/>
          <a:cs typeface="Futura Std Heavy"/>
        </a:defRPr>
      </a:lvl3pPr>
      <a:lvl4pPr marL="717550" indent="-271463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Futura Std Book"/>
          <a:ea typeface="+mn-ea"/>
          <a:cs typeface="Futura Std Book"/>
        </a:defRPr>
      </a:lvl4pPr>
      <a:lvl5pPr marL="1347788" indent="-271463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Futura Std Book"/>
          <a:ea typeface="+mn-ea"/>
          <a:cs typeface="Futura Std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4145280" y="1188720"/>
            <a:ext cx="4419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b="1" dirty="0" smtClean="0">
                <a:solidFill>
                  <a:schemeClr val="bg1"/>
                </a:solidFill>
                <a:latin typeface="Futura"/>
                <a:ea typeface="Futura Book" charset="0"/>
                <a:cs typeface="Futura"/>
              </a:rPr>
              <a:t>SUOMEN KÄSIPALLOLIITTO</a:t>
            </a:r>
          </a:p>
          <a:p>
            <a:pPr algn="ctr"/>
            <a:endParaRPr lang="fi-FI" sz="3600" b="1" dirty="0">
              <a:solidFill>
                <a:schemeClr val="bg1"/>
              </a:solidFill>
              <a:latin typeface="Futura Book" charset="0"/>
              <a:ea typeface="Futura Book" charset="0"/>
              <a:cs typeface="Futura Book" charset="0"/>
            </a:endParaRPr>
          </a:p>
          <a:p>
            <a:pPr algn="ctr"/>
            <a:r>
              <a:rPr lang="fi-FI" sz="2000" b="1" dirty="0" smtClean="0">
                <a:solidFill>
                  <a:schemeClr val="bg1"/>
                </a:solidFill>
                <a:latin typeface="Futura"/>
                <a:ea typeface="Futura Book" charset="0"/>
                <a:cs typeface="Futura"/>
              </a:rPr>
              <a:t>Kevätliittokokous</a:t>
            </a:r>
          </a:p>
          <a:p>
            <a:pPr algn="ctr"/>
            <a:r>
              <a:rPr lang="fi-FI" sz="2000" b="1" dirty="0" smtClean="0">
                <a:solidFill>
                  <a:schemeClr val="bg1"/>
                </a:solidFill>
                <a:latin typeface="Futura"/>
                <a:ea typeface="Futura Book" charset="0"/>
                <a:cs typeface="Futura"/>
              </a:rPr>
              <a:t>22.4.2017</a:t>
            </a:r>
          </a:p>
          <a:p>
            <a:pPr algn="ctr"/>
            <a:endParaRPr lang="fi-FI" sz="2000" b="1" dirty="0">
              <a:solidFill>
                <a:schemeClr val="bg1"/>
              </a:solidFill>
              <a:latin typeface="Futura"/>
              <a:ea typeface="Futura Book" charset="0"/>
              <a:cs typeface="Futura"/>
            </a:endParaRPr>
          </a:p>
          <a:p>
            <a:pPr algn="ctr"/>
            <a:r>
              <a:rPr lang="fi-FI" sz="2000" b="1" dirty="0" smtClean="0">
                <a:solidFill>
                  <a:schemeClr val="bg1"/>
                </a:solidFill>
                <a:latin typeface="Futura"/>
                <a:ea typeface="Futura Book" charset="0"/>
                <a:cs typeface="Futura"/>
              </a:rPr>
              <a:t>TERVETULOA - VÄLKOMMEN</a:t>
            </a:r>
            <a:endParaRPr lang="fi-FI" sz="2000" b="1" dirty="0">
              <a:solidFill>
                <a:schemeClr val="bg1"/>
              </a:solidFill>
              <a:latin typeface="Futura"/>
              <a:ea typeface="Futura Book" charset="0"/>
              <a:cs typeface="Futura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857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IHF 11/2015:</a:t>
            </a:r>
          </a:p>
          <a:p>
            <a:pPr marL="0" indent="0">
              <a:buNone/>
            </a:pPr>
            <a:endParaRPr lang="fi-FI" dirty="0"/>
          </a:p>
          <a:p>
            <a:pPr>
              <a:buFont typeface="Courier New" panose="02070309020205020404" pitchFamily="49" charset="0"/>
              <a:buChar char="o"/>
            </a:pPr>
            <a:r>
              <a:rPr lang="fi-FI" dirty="0"/>
              <a:t>204 jäsenmaata (Eurooppa </a:t>
            </a:r>
            <a:r>
              <a:rPr lang="fi-FI" dirty="0" smtClean="0"/>
              <a:t>50)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i-FI" dirty="0" smtClean="0"/>
              <a:t>30.051.000 </a:t>
            </a:r>
            <a:r>
              <a:rPr lang="fi-FI" dirty="0"/>
              <a:t>harrastajaa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EHF</a:t>
            </a:r>
            <a:r>
              <a:rPr lang="fi-FI" dirty="0"/>
              <a:t>:</a:t>
            </a:r>
          </a:p>
          <a:p>
            <a:endParaRPr lang="fi-FI" dirty="0"/>
          </a:p>
          <a:p>
            <a:pPr>
              <a:buFont typeface="Arial" pitchFamily="34" charset="0"/>
              <a:buChar char="•"/>
            </a:pPr>
            <a:r>
              <a:rPr lang="fi-FI" dirty="0" smtClean="0"/>
              <a:t>Uusi </a:t>
            </a:r>
            <a:r>
              <a:rPr lang="fi-FI" dirty="0" smtClean="0"/>
              <a:t>puheenjohtaja</a:t>
            </a:r>
            <a:r>
              <a:rPr lang="fi-FI" dirty="0" smtClean="0"/>
              <a:t>	</a:t>
            </a:r>
            <a:r>
              <a:rPr lang="fi-FI" dirty="0" smtClean="0"/>
              <a:t>	Michael </a:t>
            </a:r>
            <a:r>
              <a:rPr lang="fi-FI" dirty="0" err="1"/>
              <a:t>Wiederer</a:t>
            </a:r>
            <a:r>
              <a:rPr lang="fi-FI" dirty="0"/>
              <a:t>, AUT</a:t>
            </a:r>
          </a:p>
          <a:p>
            <a:pPr>
              <a:buFont typeface="Arial" pitchFamily="34" charset="0"/>
              <a:buChar char="•"/>
            </a:pPr>
            <a:r>
              <a:rPr lang="fi-FI" dirty="0" smtClean="0"/>
              <a:t>Varapuheenjohtaja	 </a:t>
            </a:r>
            <a:r>
              <a:rPr lang="fi-FI" dirty="0" smtClean="0"/>
              <a:t>	</a:t>
            </a:r>
            <a:r>
              <a:rPr lang="fi-FI" dirty="0" err="1" smtClean="0"/>
              <a:t>Predrag</a:t>
            </a:r>
            <a:r>
              <a:rPr lang="fi-FI" dirty="0" smtClean="0"/>
              <a:t> </a:t>
            </a:r>
            <a:r>
              <a:rPr lang="fi-FI" dirty="0" err="1"/>
              <a:t>Boskovic</a:t>
            </a:r>
            <a:r>
              <a:rPr lang="fi-FI" dirty="0"/>
              <a:t>, MNE</a:t>
            </a:r>
          </a:p>
          <a:p>
            <a:pPr>
              <a:buFont typeface="Arial" pitchFamily="34" charset="0"/>
              <a:buChar char="•"/>
            </a:pPr>
            <a:r>
              <a:rPr lang="fi-FI" dirty="0" smtClean="0"/>
              <a:t>Uusi </a:t>
            </a:r>
            <a:r>
              <a:rPr lang="fi-FI" dirty="0" smtClean="0"/>
              <a:t>pääsihteeri </a:t>
            </a:r>
            <a:r>
              <a:rPr lang="fi-FI" dirty="0" smtClean="0"/>
              <a:t>		Martin Hausleitner, AUT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KÄSIPALLO MAAILMALLA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580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85750" indent="-285750"/>
            <a:r>
              <a:rPr lang="fi-FI" sz="2000" dirty="0"/>
              <a:t>Valmentajakoulutus </a:t>
            </a:r>
            <a:endParaRPr lang="fi-FI" sz="2000" dirty="0" smtClean="0"/>
          </a:p>
          <a:p>
            <a:pPr marL="815975" lvl="1" indent="-342900">
              <a:buFont typeface="Courier New"/>
              <a:buChar char="o"/>
            </a:pPr>
            <a:r>
              <a:rPr lang="fi-FI" sz="2000" dirty="0"/>
              <a:t>A</a:t>
            </a:r>
            <a:r>
              <a:rPr lang="fi-FI" sz="2000" dirty="0" smtClean="0"/>
              <a:t>loittavat</a:t>
            </a:r>
            <a:r>
              <a:rPr lang="fi-FI" sz="2000" dirty="0"/>
              <a:t>, TS1, TS2, myöhemmin TS3, </a:t>
            </a:r>
            <a:r>
              <a:rPr lang="fi-FI" sz="2000" dirty="0" err="1"/>
              <a:t>Master</a:t>
            </a:r>
            <a:r>
              <a:rPr lang="fi-FI" sz="2000" dirty="0"/>
              <a:t> </a:t>
            </a:r>
            <a:r>
              <a:rPr lang="fi-FI" sz="2000" dirty="0" err="1" smtClean="0"/>
              <a:t>Coach</a:t>
            </a:r>
            <a:r>
              <a:rPr lang="fi-FI" sz="2000" dirty="0" smtClean="0"/>
              <a:t> (4 FIN)</a:t>
            </a:r>
            <a:endParaRPr lang="fi-FI" sz="2000" dirty="0"/>
          </a:p>
          <a:p>
            <a:pPr marL="285750" indent="-285750"/>
            <a:endParaRPr lang="fi-FI" sz="2000" dirty="0"/>
          </a:p>
          <a:p>
            <a:pPr marL="285750" indent="-285750"/>
            <a:r>
              <a:rPr lang="fi-FI" sz="2000" dirty="0" smtClean="0"/>
              <a:t>Kisakallion valmennuskeskus</a:t>
            </a:r>
            <a:endParaRPr lang="fi-FI" sz="2000" dirty="0">
              <a:sym typeface="Wingdings" panose="05000000000000000000" pitchFamily="2" charset="2"/>
            </a:endParaRPr>
          </a:p>
          <a:p>
            <a:pPr marL="285750" indent="-285750"/>
            <a:endParaRPr lang="fi-FI" sz="2000" dirty="0">
              <a:sym typeface="Wingdings" panose="05000000000000000000" pitchFamily="2" charset="2"/>
            </a:endParaRPr>
          </a:p>
          <a:p>
            <a:pPr marL="285750" indent="-285750"/>
            <a:r>
              <a:rPr lang="fi-FI" sz="2000" dirty="0">
                <a:sym typeface="Wingdings" panose="05000000000000000000" pitchFamily="2" charset="2"/>
              </a:rPr>
              <a:t>Urheilijan urapolku: aito mahdollisuus tehdä valinta huippu-urheilijaksi kasvamiseksi</a:t>
            </a:r>
          </a:p>
          <a:p>
            <a:pPr lvl="1">
              <a:buFont typeface="Courier New"/>
              <a:buChar char="o"/>
            </a:pPr>
            <a:r>
              <a:rPr lang="fi-FI" sz="2000" dirty="0">
                <a:sym typeface="Wingdings" panose="05000000000000000000" pitchFamily="2" charset="2"/>
              </a:rPr>
              <a:t>Yläkoululeiritys, Käsipallolukio, </a:t>
            </a:r>
            <a:r>
              <a:rPr lang="fi-FI" sz="2000" dirty="0" err="1">
                <a:sym typeface="Wingdings" panose="05000000000000000000" pitchFamily="2" charset="2"/>
              </a:rPr>
              <a:t>PvUrhK</a:t>
            </a:r>
            <a:r>
              <a:rPr lang="fi-FI" sz="2000" dirty="0">
                <a:sym typeface="Wingdings" panose="05000000000000000000" pitchFamily="2" charset="2"/>
              </a:rPr>
              <a:t>  ammattilaisuus</a:t>
            </a:r>
          </a:p>
          <a:p>
            <a:pPr lvl="1">
              <a:buFont typeface="Courier New"/>
              <a:buChar char="o"/>
            </a:pPr>
            <a:r>
              <a:rPr lang="fi-FI" sz="2000" dirty="0" err="1" smtClean="0">
                <a:sym typeface="Wingdings" panose="05000000000000000000" pitchFamily="2" charset="2"/>
              </a:rPr>
              <a:t>UrheA</a:t>
            </a:r>
            <a:r>
              <a:rPr lang="fi-FI" sz="2000" dirty="0">
                <a:sym typeface="Wingdings" panose="05000000000000000000" pitchFamily="2" charset="2"/>
              </a:rPr>
              <a:t> </a:t>
            </a:r>
            <a:r>
              <a:rPr lang="fi-FI" sz="2000" dirty="0" smtClean="0">
                <a:sym typeface="Wingdings" panose="05000000000000000000" pitchFamily="2" charset="2"/>
              </a:rPr>
              <a:t>jatkuu</a:t>
            </a:r>
            <a:endParaRPr lang="fi-FI" sz="2000" dirty="0">
              <a:sym typeface="Wingdings" panose="05000000000000000000" pitchFamily="2" charset="2"/>
            </a:endParaRPr>
          </a:p>
          <a:p>
            <a:pPr marL="285750" indent="-285750"/>
            <a:endParaRPr lang="fi-FI" sz="2000" dirty="0">
              <a:sym typeface="Wingdings" panose="05000000000000000000" pitchFamily="2" charset="2"/>
            </a:endParaRPr>
          </a:p>
          <a:p>
            <a:pPr marL="285750" indent="-285750"/>
            <a:r>
              <a:rPr lang="fi-FI" sz="2000" dirty="0">
                <a:sym typeface="Wingdings" panose="05000000000000000000" pitchFamily="2" charset="2"/>
              </a:rPr>
              <a:t>Maajoukkuetoiminta aktiivista kaikilla </a:t>
            </a:r>
            <a:r>
              <a:rPr lang="fi-FI" sz="2000" dirty="0" smtClean="0">
                <a:sym typeface="Wingdings" panose="05000000000000000000" pitchFamily="2" charset="2"/>
              </a:rPr>
              <a:t>tasoilla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Suomen käsipallo kehittyy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772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990378" y="1249604"/>
            <a:ext cx="7096347" cy="3027492"/>
          </a:xfrm>
        </p:spPr>
        <p:txBody>
          <a:bodyPr>
            <a:normAutofit/>
          </a:bodyPr>
          <a:lstStyle/>
          <a:p>
            <a:pPr marL="285750" indent="-285750"/>
            <a:endParaRPr lang="fi-FI" sz="1600" dirty="0"/>
          </a:p>
          <a:p>
            <a:pPr marL="285750" indent="-285750"/>
            <a:r>
              <a:rPr lang="fi-FI" sz="2100" dirty="0" smtClean="0"/>
              <a:t>Jatkuvuus: harrastajapohja, talous</a:t>
            </a:r>
          </a:p>
          <a:p>
            <a:pPr marL="285750" indent="-285750"/>
            <a:endParaRPr lang="fi-FI" sz="2100" dirty="0"/>
          </a:p>
          <a:p>
            <a:pPr marL="285750" indent="-285750"/>
            <a:r>
              <a:rPr lang="fi-FI" sz="2100" dirty="0" smtClean="0"/>
              <a:t>Ammattimaisuus: osaaminen</a:t>
            </a:r>
          </a:p>
          <a:p>
            <a:pPr marL="285750" indent="-285750"/>
            <a:endParaRPr lang="fi-FI" sz="2100" dirty="0"/>
          </a:p>
          <a:p>
            <a:pPr marL="285750" indent="-285750"/>
            <a:r>
              <a:rPr lang="fi-FI" sz="2100" dirty="0" smtClean="0"/>
              <a:t>Tavoitteellisuus: urheilullinen menestys</a:t>
            </a:r>
            <a:endParaRPr lang="fi-FI" sz="2100" dirty="0"/>
          </a:p>
          <a:p>
            <a:pPr marL="285750" indent="-285750"/>
            <a:endParaRPr lang="fi-FI" sz="2100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SKPL - STRATEGIA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353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990378" y="1344612"/>
            <a:ext cx="7096347" cy="2932483"/>
          </a:xfrm>
        </p:spPr>
        <p:txBody>
          <a:bodyPr>
            <a:normAutofit fontScale="92500" lnSpcReduction="20000"/>
          </a:bodyPr>
          <a:lstStyle/>
          <a:p>
            <a:pPr marL="285750" indent="-285750"/>
            <a:r>
              <a:rPr lang="fi-FI" sz="1600" dirty="0" smtClean="0"/>
              <a:t>Miesten EM-karsinnat</a:t>
            </a:r>
          </a:p>
          <a:p>
            <a:pPr marL="758825" lvl="1">
              <a:buFont typeface="Courier New" panose="02070309020205020404" pitchFamily="49" charset="0"/>
              <a:buChar char="o"/>
            </a:pPr>
            <a:r>
              <a:rPr lang="fi-FI" sz="1600" dirty="0" smtClean="0"/>
              <a:t>FIN-BIH </a:t>
            </a:r>
            <a:r>
              <a:rPr lang="fi-FI" sz="1600" dirty="0"/>
              <a:t>4</a:t>
            </a:r>
            <a:r>
              <a:rPr lang="fi-FI" sz="1600" dirty="0" smtClean="0"/>
              <a:t>.5.2017 </a:t>
            </a:r>
            <a:r>
              <a:rPr lang="fi-FI" sz="1600" dirty="0"/>
              <a:t>Energia </a:t>
            </a:r>
            <a:r>
              <a:rPr lang="fi-FI" sz="1600" dirty="0" smtClean="0"/>
              <a:t>Areena </a:t>
            </a:r>
          </a:p>
          <a:p>
            <a:pPr marL="758825" lvl="1">
              <a:buFont typeface="Courier New" panose="02070309020205020404" pitchFamily="49" charset="0"/>
              <a:buChar char="o"/>
            </a:pPr>
            <a:r>
              <a:rPr lang="fi-FI" sz="1600" dirty="0"/>
              <a:t>FIN-AUT </a:t>
            </a:r>
            <a:r>
              <a:rPr lang="fi-FI" sz="1600" dirty="0" smtClean="0"/>
              <a:t>14.6.2017 Energia </a:t>
            </a:r>
            <a:r>
              <a:rPr lang="fi-FI" sz="1600" dirty="0"/>
              <a:t>Areena </a:t>
            </a:r>
            <a:endParaRPr lang="fi-FI" sz="1600" dirty="0" smtClean="0"/>
          </a:p>
          <a:p>
            <a:pPr marL="758825" lvl="1">
              <a:buFont typeface="Courier New" panose="02070309020205020404" pitchFamily="49" charset="0"/>
              <a:buChar char="o"/>
            </a:pPr>
            <a:r>
              <a:rPr lang="fi-FI" sz="1600" dirty="0" smtClean="0"/>
              <a:t>kotivoitot </a:t>
            </a:r>
            <a:r>
              <a:rPr lang="fi-FI" sz="1600" dirty="0"/>
              <a:t>Bosniasta ja Itävallasta riittänevät </a:t>
            </a:r>
            <a:r>
              <a:rPr lang="fi-FI" sz="1600" dirty="0" smtClean="0"/>
              <a:t>EM-lopputurnaukseen</a:t>
            </a:r>
          </a:p>
          <a:p>
            <a:pPr marL="473075" lvl="1" indent="0">
              <a:buNone/>
            </a:pPr>
            <a:r>
              <a:rPr lang="fi-FI" sz="1600" dirty="0">
                <a:sym typeface="Wingdings" panose="05000000000000000000" pitchFamily="2" charset="2"/>
              </a:rPr>
              <a:t> </a:t>
            </a:r>
            <a:r>
              <a:rPr lang="fi-FI" sz="1600" dirty="0" smtClean="0">
                <a:sym typeface="Wingdings" panose="05000000000000000000" pitchFamily="2" charset="2"/>
              </a:rPr>
              <a:t>     </a:t>
            </a:r>
            <a:r>
              <a:rPr lang="fi-FI" sz="1600" dirty="0" smtClean="0"/>
              <a:t>kannustusta </a:t>
            </a:r>
            <a:r>
              <a:rPr lang="fi-FI" sz="1600" dirty="0"/>
              <a:t>tarvitaan, sillä Suomi ei ole </a:t>
            </a:r>
            <a:r>
              <a:rPr lang="fi-FI" sz="1600" dirty="0" smtClean="0"/>
              <a:t>ennakkosuosikki</a:t>
            </a:r>
            <a:endParaRPr lang="fi-FI" sz="1600" dirty="0"/>
          </a:p>
          <a:p>
            <a:pPr marL="285750" indent="-285750"/>
            <a:endParaRPr lang="fi-FI" sz="1600" dirty="0"/>
          </a:p>
          <a:p>
            <a:pPr marL="285750" indent="-285750"/>
            <a:r>
              <a:rPr lang="fi-FI" sz="1600" dirty="0" smtClean="0"/>
              <a:t>Naisten EM-karsinnat</a:t>
            </a:r>
          </a:p>
          <a:p>
            <a:pPr marL="758825" lvl="1">
              <a:buFont typeface="Courier New" panose="02070309020205020404" pitchFamily="49" charset="0"/>
              <a:buChar char="o"/>
            </a:pPr>
            <a:r>
              <a:rPr lang="fi-FI" sz="1600" dirty="0" smtClean="0"/>
              <a:t>9.-11.6.2017 Ateenassa (FIN, GRE, FAR)</a:t>
            </a:r>
          </a:p>
          <a:p>
            <a:pPr marL="758825" lvl="1">
              <a:buFont typeface="Courier New" panose="02070309020205020404" pitchFamily="49" charset="0"/>
              <a:buChar char="o"/>
            </a:pPr>
            <a:endParaRPr lang="fi-FI" sz="1600" dirty="0"/>
          </a:p>
          <a:p>
            <a:pPr marL="301625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P00 </a:t>
            </a:r>
            <a:r>
              <a:rPr lang="fi-FI" sz="1600" dirty="0" err="1" smtClean="0"/>
              <a:t>European</a:t>
            </a:r>
            <a:r>
              <a:rPr lang="fi-FI" sz="1600" dirty="0" smtClean="0"/>
              <a:t> Open 3.-7.7.2017 Göteborg</a:t>
            </a:r>
          </a:p>
          <a:p>
            <a:pPr marL="301625" indent="-285750"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301625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SM-mitaliottelut:</a:t>
            </a:r>
          </a:p>
          <a:p>
            <a:pPr marL="774700" lvl="1">
              <a:buFont typeface="Courier New" panose="02070309020205020404" pitchFamily="49" charset="0"/>
              <a:buChar char="o"/>
            </a:pPr>
            <a:r>
              <a:rPr lang="fi-FI" sz="1600" dirty="0" smtClean="0"/>
              <a:t>Dicken - HIFK 22.-29.4., SIF - ÅIFK 22.4.</a:t>
            </a:r>
          </a:p>
          <a:p>
            <a:pPr marL="774700" lvl="1">
              <a:buFont typeface="Courier New" panose="02070309020205020404" pitchFamily="49" charset="0"/>
              <a:buChar char="o"/>
            </a:pPr>
            <a:r>
              <a:rPr lang="fi-FI" sz="1600" dirty="0" err="1" smtClean="0"/>
              <a:t>Cocks</a:t>
            </a:r>
            <a:r>
              <a:rPr lang="fi-FI" sz="1600" dirty="0"/>
              <a:t> </a:t>
            </a:r>
            <a:r>
              <a:rPr lang="fi-FI" sz="1600" dirty="0" smtClean="0"/>
              <a:t>- BK-46 13.-24.5., </a:t>
            </a:r>
            <a:r>
              <a:rPr lang="fi-FI" sz="1600" dirty="0" err="1" smtClean="0"/>
              <a:t>GrIFK</a:t>
            </a:r>
            <a:r>
              <a:rPr lang="fi-FI" sz="1600" dirty="0" smtClean="0"/>
              <a:t> - SIF   </a:t>
            </a:r>
            <a:endParaRPr lang="fi-FI" sz="1600" dirty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TULEVIA TAPAHTUMIA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150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 dirty="0" smtClean="0">
                <a:latin typeface="Futura"/>
                <a:cs typeface="Futura"/>
              </a:rPr>
              <a:t>Suomen Käsipalloliitto / </a:t>
            </a:r>
            <a:r>
              <a:rPr lang="en-US" b="0" dirty="0" err="1" smtClean="0">
                <a:latin typeface="Futura"/>
                <a:cs typeface="Futura"/>
              </a:rPr>
              <a:t>Esittäjän</a:t>
            </a:r>
            <a:r>
              <a:rPr lang="en-US" b="0" dirty="0" smtClean="0">
                <a:latin typeface="Futura"/>
                <a:cs typeface="Futura"/>
              </a:rPr>
              <a:t> </a:t>
            </a:r>
            <a:r>
              <a:rPr lang="en-US" b="0" dirty="0" err="1" smtClean="0">
                <a:latin typeface="Futura"/>
                <a:cs typeface="Futura"/>
              </a:rPr>
              <a:t>tiedot</a:t>
            </a:r>
            <a:endParaRPr lang="en-US" b="0" dirty="0">
              <a:latin typeface="Futura"/>
              <a:cs typeface="Futura"/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fi-FI" sz="2700" dirty="0"/>
              <a:t>Kiitos – kokous on avattu!</a:t>
            </a:r>
            <a:br>
              <a:rPr lang="fi-FI" sz="2700" dirty="0"/>
            </a:br>
            <a:r>
              <a:rPr lang="fi-FI" sz="2700" dirty="0"/>
              <a:t/>
            </a:r>
            <a:br>
              <a:rPr lang="fi-FI" sz="2700" dirty="0"/>
            </a:br>
            <a:r>
              <a:rPr lang="fi-FI" sz="2700" dirty="0" err="1"/>
              <a:t>Tack</a:t>
            </a:r>
            <a:r>
              <a:rPr lang="fi-FI" sz="2700" dirty="0"/>
              <a:t> – </a:t>
            </a:r>
            <a:r>
              <a:rPr lang="fi-FI" sz="2700" dirty="0" err="1"/>
              <a:t>mötet</a:t>
            </a:r>
            <a:r>
              <a:rPr lang="fi-FI" sz="2700" dirty="0"/>
              <a:t> </a:t>
            </a:r>
            <a:r>
              <a:rPr lang="fi-FI" sz="2700" dirty="0" err="1"/>
              <a:t>har</a:t>
            </a:r>
            <a:r>
              <a:rPr lang="fi-FI" sz="2700" dirty="0"/>
              <a:t> </a:t>
            </a:r>
            <a:r>
              <a:rPr lang="fi-FI" sz="2700" dirty="0" err="1"/>
              <a:t>öppnats</a:t>
            </a:r>
            <a:r>
              <a:rPr lang="fi-FI" sz="2700" dirty="0"/>
              <a:t>!</a:t>
            </a:r>
            <a:r>
              <a:rPr lang="en-US" dirty="0"/>
              <a:t/>
            </a:r>
            <a:br>
              <a:rPr lang="en-US" dirty="0"/>
            </a:b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4294967295"/>
          </p:nvPr>
        </p:nvSpPr>
        <p:spPr>
          <a:xfrm>
            <a:off x="0" y="4740275"/>
            <a:ext cx="1162050" cy="273050"/>
          </a:xfrm>
        </p:spPr>
        <p:txBody>
          <a:bodyPr/>
          <a:lstStyle/>
          <a:p>
            <a:fld id="{3C70FA63-DE96-CC48-AF74-D5F9646FE8BF}" type="datetime1">
              <a:rPr lang="fi-FI" b="0" smtClean="0">
                <a:latin typeface="Futura"/>
                <a:cs typeface="Futura"/>
              </a:rPr>
              <a:t>22.4.17</a:t>
            </a:fld>
            <a:endParaRPr lang="en-US" b="0" dirty="0"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355130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200" dirty="0"/>
              <a:t>Suomalaisen urheilun ja liikunnan yhdistyminen: </a:t>
            </a:r>
            <a:r>
              <a:rPr lang="fi-FI" sz="2200" dirty="0" smtClean="0"/>
              <a:t>				   uusi </a:t>
            </a:r>
            <a:r>
              <a:rPr lang="fi-FI" sz="2200" dirty="0" smtClean="0"/>
              <a:t>Olympiakomitea perustettu 2016</a:t>
            </a:r>
          </a:p>
          <a:p>
            <a:pPr marL="815975" lvl="1" indent="-342900">
              <a:buFont typeface="Courier New" panose="02070309020205020404" pitchFamily="49" charset="0"/>
              <a:buChar char="o"/>
            </a:pPr>
            <a:r>
              <a:rPr lang="fi-FI" sz="2200" dirty="0" smtClean="0"/>
              <a:t>Puheenjohtaja Timo </a:t>
            </a:r>
            <a:r>
              <a:rPr lang="fi-FI" sz="2200" dirty="0" err="1" smtClean="0"/>
              <a:t>Ritakallio</a:t>
            </a:r>
            <a:endParaRPr lang="fi-FI" sz="2200" dirty="0" smtClean="0"/>
          </a:p>
          <a:p>
            <a:pPr marL="815975" lvl="1" indent="-342900">
              <a:buFont typeface="Courier New" panose="02070309020205020404" pitchFamily="49" charset="0"/>
              <a:buChar char="o"/>
            </a:pPr>
            <a:r>
              <a:rPr lang="fi-FI" sz="2200" dirty="0" smtClean="0"/>
              <a:t>Toimitusjohtaja nimetään 04/2017</a:t>
            </a:r>
            <a:endParaRPr lang="fi-FI" sz="2200" dirty="0"/>
          </a:p>
          <a:p>
            <a:pPr marL="800100" lvl="1" indent="-342900"/>
            <a:endParaRPr lang="fi-FI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200" dirty="0"/>
              <a:t>Käsipallo </a:t>
            </a:r>
            <a:r>
              <a:rPr lang="fi-FI" sz="2200" dirty="0" smtClean="0"/>
              <a:t>mukana Olympiakomitean </a:t>
            </a:r>
            <a:r>
              <a:rPr lang="fi-FI" sz="2200" dirty="0"/>
              <a:t>isojen joukkuelajien ryhmässä</a:t>
            </a:r>
          </a:p>
          <a:p>
            <a:pPr lvl="1">
              <a:buFont typeface="Courier New"/>
              <a:buChar char="o"/>
            </a:pPr>
            <a:r>
              <a:rPr lang="fi-FI" sz="2200" dirty="0"/>
              <a:t>Jalkapallo</a:t>
            </a:r>
          </a:p>
          <a:p>
            <a:pPr lvl="1">
              <a:buFont typeface="Courier New"/>
              <a:buChar char="o"/>
            </a:pPr>
            <a:r>
              <a:rPr lang="fi-FI" sz="2200" dirty="0"/>
              <a:t>Jääkiekko</a:t>
            </a:r>
          </a:p>
          <a:p>
            <a:pPr lvl="1">
              <a:buFont typeface="Courier New"/>
              <a:buChar char="o"/>
            </a:pPr>
            <a:r>
              <a:rPr lang="fi-FI" sz="2200" dirty="0"/>
              <a:t>Koripallo</a:t>
            </a:r>
          </a:p>
          <a:p>
            <a:pPr lvl="1">
              <a:buFont typeface="Courier New"/>
              <a:buChar char="o"/>
            </a:pPr>
            <a:r>
              <a:rPr lang="fi-FI" sz="2200" dirty="0"/>
              <a:t>Lentopallo</a:t>
            </a:r>
          </a:p>
          <a:p>
            <a:pPr lvl="1">
              <a:buFont typeface="Courier New"/>
              <a:buChar char="o"/>
            </a:pPr>
            <a:r>
              <a:rPr lang="fi-FI" sz="2200" dirty="0"/>
              <a:t>Salibandy</a:t>
            </a:r>
          </a:p>
          <a:p>
            <a:pPr lvl="1">
              <a:buFont typeface="Courier New"/>
              <a:buChar char="o"/>
            </a:pPr>
            <a:r>
              <a:rPr lang="fi-FI" sz="2200" dirty="0"/>
              <a:t>Käsipallo</a:t>
            </a:r>
          </a:p>
          <a:p>
            <a:endParaRPr lang="fi-FI" dirty="0"/>
          </a:p>
        </p:txBody>
      </p:sp>
      <p:sp>
        <p:nvSpPr>
          <p:cNvPr id="11" name="Otsikk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SUOMEN URHEILUJÄRJESTELMÄ</a:t>
            </a:r>
            <a:endParaRPr lang="fi-FI" b="0" dirty="0">
              <a:latin typeface="Futura"/>
              <a:cs typeface="Futura"/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4294967295"/>
          </p:nvPr>
        </p:nvSpPr>
        <p:spPr>
          <a:xfrm>
            <a:off x="565151" y="4739928"/>
            <a:ext cx="1162050" cy="274097"/>
          </a:xfrm>
        </p:spPr>
        <p:txBody>
          <a:bodyPr/>
          <a:lstStyle/>
          <a:p>
            <a:fld id="{FBDC2CA6-E66F-BA44-A85E-2443951EB415}" type="datetime1">
              <a:rPr lang="fi-FI" b="0" smtClean="0">
                <a:latin typeface="Futura"/>
                <a:cs typeface="Futura"/>
              </a:rPr>
              <a:t>22.4.17</a:t>
            </a:fld>
            <a:endParaRPr lang="en-US" b="0" dirty="0">
              <a:latin typeface="Futura"/>
              <a:cs typeface="Futura"/>
            </a:endParaRPr>
          </a:p>
        </p:txBody>
      </p:sp>
      <p:sp>
        <p:nvSpPr>
          <p:cNvPr id="16" name="Alatunnisteen paikkamerkki 15"/>
          <p:cNvSpPr>
            <a:spLocks noGrp="1"/>
          </p:cNvSpPr>
          <p:nvPr>
            <p:ph type="ftr" sz="quarter" idx="4294967295"/>
          </p:nvPr>
        </p:nvSpPr>
        <p:spPr>
          <a:xfrm>
            <a:off x="1727201" y="4739928"/>
            <a:ext cx="2895600" cy="274097"/>
          </a:xfrm>
        </p:spPr>
        <p:txBody>
          <a:bodyPr/>
          <a:lstStyle/>
          <a:p>
            <a:r>
              <a:rPr lang="en-US" dirty="0" err="1" smtClean="0">
                <a:latin typeface="Futura"/>
                <a:cs typeface="Futura"/>
              </a:rPr>
              <a:t>Suomen</a:t>
            </a:r>
            <a:r>
              <a:rPr lang="en-US" dirty="0" smtClean="0">
                <a:latin typeface="Futura"/>
                <a:cs typeface="Futura"/>
              </a:rPr>
              <a:t> </a:t>
            </a:r>
            <a:r>
              <a:rPr lang="en-US" dirty="0" err="1" smtClean="0">
                <a:latin typeface="Futura"/>
                <a:cs typeface="Futura"/>
              </a:rPr>
              <a:t>Käsipalloliitto</a:t>
            </a:r>
            <a:r>
              <a:rPr lang="en-US" dirty="0" smtClean="0">
                <a:latin typeface="Futura"/>
                <a:cs typeface="Futura"/>
              </a:rPr>
              <a:t> / </a:t>
            </a:r>
            <a:r>
              <a:rPr lang="en-US" dirty="0" err="1" smtClean="0">
                <a:latin typeface="Futura"/>
                <a:cs typeface="Futura"/>
              </a:rPr>
              <a:t>Esittäjän</a:t>
            </a:r>
            <a:r>
              <a:rPr lang="en-US" dirty="0" smtClean="0">
                <a:latin typeface="Futura"/>
                <a:cs typeface="Futura"/>
              </a:rPr>
              <a:t> </a:t>
            </a:r>
            <a:r>
              <a:rPr lang="en-US" dirty="0" err="1" smtClean="0">
                <a:latin typeface="Futura"/>
                <a:cs typeface="Futura"/>
              </a:rPr>
              <a:t>tiedot</a:t>
            </a:r>
            <a:endParaRPr lang="en-US" dirty="0"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61660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Liiton talousarvion koko</a:t>
            </a:r>
            <a:endParaRPr lang="fi-FI" dirty="0"/>
          </a:p>
        </p:txBody>
      </p:sp>
      <p:graphicFrame>
        <p:nvGraphicFramePr>
          <p:cNvPr id="5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1386973"/>
              </p:ext>
            </p:extLst>
          </p:nvPr>
        </p:nvGraphicFramePr>
        <p:xfrm>
          <a:off x="841248" y="1231392"/>
          <a:ext cx="7886986" cy="2968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72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Liiton tilivuoden tulos</a:t>
            </a:r>
            <a:endParaRPr lang="fi-FI" dirty="0"/>
          </a:p>
        </p:txBody>
      </p:sp>
      <p:graphicFrame>
        <p:nvGraphicFramePr>
          <p:cNvPr id="5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1156142"/>
              </p:ext>
            </p:extLst>
          </p:nvPr>
        </p:nvGraphicFramePr>
        <p:xfrm>
          <a:off x="743712" y="1219200"/>
          <a:ext cx="7876032" cy="3133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500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Liiton oman pääoman kehitys</a:t>
            </a:r>
            <a:endParaRPr lang="fi-FI" dirty="0"/>
          </a:p>
        </p:txBody>
      </p:sp>
      <p:graphicFrame>
        <p:nvGraphicFramePr>
          <p:cNvPr id="5" name="Kaavi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248807"/>
              </p:ext>
            </p:extLst>
          </p:nvPr>
        </p:nvGraphicFramePr>
        <p:xfrm>
          <a:off x="530352" y="1219200"/>
          <a:ext cx="8016240" cy="3054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315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 smtClean="0"/>
              <a:t>HARRASTAJAMÄÄRÄN KEHITYS    (LISENSSIEN MUKAAN)</a:t>
            </a:r>
            <a:endParaRPr lang="fi-FI" sz="2400" dirty="0"/>
          </a:p>
        </p:txBody>
      </p:sp>
      <p:graphicFrame>
        <p:nvGraphicFramePr>
          <p:cNvPr id="4" name="Chart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3060095"/>
              </p:ext>
            </p:extLst>
          </p:nvPr>
        </p:nvGraphicFramePr>
        <p:xfrm>
          <a:off x="990600" y="1344613"/>
          <a:ext cx="7096125" cy="285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549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 smtClean="0"/>
              <a:t>KATSOJAKESKIARVO – </a:t>
            </a:r>
            <a:br>
              <a:rPr lang="fi-FI" sz="2400" dirty="0" smtClean="0"/>
            </a:br>
            <a:r>
              <a:rPr lang="fi-FI" sz="2400" dirty="0" smtClean="0"/>
              <a:t>MIESTEN SM-RUNKOSARJA</a:t>
            </a:r>
            <a:endParaRPr lang="fi-FI" sz="2400" dirty="0"/>
          </a:p>
        </p:txBody>
      </p:sp>
      <p:graphicFrame>
        <p:nvGraphicFramePr>
          <p:cNvPr id="5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7468922"/>
              </p:ext>
            </p:extLst>
          </p:nvPr>
        </p:nvGraphicFramePr>
        <p:xfrm>
          <a:off x="140208" y="1335024"/>
          <a:ext cx="8461248" cy="3041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004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 smtClean="0"/>
              <a:t>KATSOJAKESKIARVO – </a:t>
            </a:r>
            <a:br>
              <a:rPr lang="fi-FI" sz="2400" dirty="0" smtClean="0"/>
            </a:br>
            <a:r>
              <a:rPr lang="fi-FI" sz="2400" dirty="0" smtClean="0"/>
              <a:t>NAISTEN SM/RUNKOSARJA</a:t>
            </a:r>
            <a:endParaRPr lang="fi-FI" sz="2400" dirty="0"/>
          </a:p>
        </p:txBody>
      </p:sp>
      <p:graphicFrame>
        <p:nvGraphicFramePr>
          <p:cNvPr id="5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2308240"/>
              </p:ext>
            </p:extLst>
          </p:nvPr>
        </p:nvGraphicFramePr>
        <p:xfrm>
          <a:off x="231648" y="1226916"/>
          <a:ext cx="8109712" cy="3125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944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LISENSSIMÄÄRÄT SEUROITTAIN </a:t>
            </a:r>
            <a:r>
              <a:rPr lang="fi-FI" sz="1800" b="0" dirty="0" smtClean="0"/>
              <a:t>18.4.2017</a:t>
            </a:r>
            <a:endParaRPr lang="fi-FI" sz="1800" b="0" dirty="0"/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275705"/>
              </p:ext>
            </p:extLst>
          </p:nvPr>
        </p:nvGraphicFramePr>
        <p:xfrm>
          <a:off x="990378" y="1267974"/>
          <a:ext cx="6495510" cy="30053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1785"/>
                <a:gridCol w="558208"/>
                <a:gridCol w="532835"/>
                <a:gridCol w="2156712"/>
                <a:gridCol w="405970"/>
              </a:tblGrid>
              <a:tr h="23117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Dicken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481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Ekenäs IF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82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3117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Riihimäen Cocks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374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Sparta IF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78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3117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Grankulla IFK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345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Dynamo Riihimäki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44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3117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BK-46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295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HC Kiffen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44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3117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Kyrkslätt IF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287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HC West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3117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Sjundeå IF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261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Esbo IF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3117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ÅIFK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253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HK Pötsi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3117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IF Helsinge Atlas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225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Wincester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3117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HIFK Damhandboll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216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Koovee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3117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Pargas IF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215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Haukat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3117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Porvoon Akilles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198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Hellas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3117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IFK Handboll Helsingfors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173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Pirkat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3117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HC HIK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113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Virkkalan Tarmo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13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75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ukautettu 2">
      <a:dk1>
        <a:srgbClr val="000000"/>
      </a:dk1>
      <a:lt1>
        <a:srgbClr val="FFFFFF"/>
      </a:lt1>
      <a:dk2>
        <a:srgbClr val="00AFEF"/>
      </a:dk2>
      <a:lt2>
        <a:srgbClr val="808080"/>
      </a:lt2>
      <a:accent1>
        <a:srgbClr val="004799"/>
      </a:accent1>
      <a:accent2>
        <a:srgbClr val="000000"/>
      </a:accent2>
      <a:accent3>
        <a:srgbClr val="808080"/>
      </a:accent3>
      <a:accent4>
        <a:srgbClr val="ECADC4"/>
      </a:accent4>
      <a:accent5>
        <a:srgbClr val="7EC8E4"/>
      </a:accent5>
      <a:accent6>
        <a:srgbClr val="DA53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</TotalTime>
  <Words>325</Words>
  <Application>Microsoft Macintosh PowerPoint</Application>
  <PresentationFormat>Mukautettu</PresentationFormat>
  <Paragraphs>133</Paragraphs>
  <Slides>14</Slides>
  <Notes>2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5" baseType="lpstr">
      <vt:lpstr>Office Theme</vt:lpstr>
      <vt:lpstr>PowerPoint-esitys</vt:lpstr>
      <vt:lpstr>SUOMEN URHEILUJÄRJESTELMÄ</vt:lpstr>
      <vt:lpstr>Liiton talousarvion koko</vt:lpstr>
      <vt:lpstr>Liiton tilivuoden tulos</vt:lpstr>
      <vt:lpstr>Liiton oman pääoman kehitys</vt:lpstr>
      <vt:lpstr>HARRASTAJAMÄÄRÄN KEHITYS    (LISENSSIEN MUKAAN)</vt:lpstr>
      <vt:lpstr>KATSOJAKESKIARVO –  MIESTEN SM-RUNKOSARJA</vt:lpstr>
      <vt:lpstr>KATSOJAKESKIARVO –  NAISTEN SM/RUNKOSARJA</vt:lpstr>
      <vt:lpstr>LISENSSIMÄÄRÄT SEUROITTAIN 18.4.2017</vt:lpstr>
      <vt:lpstr>KÄSIPALLO MAAILMALLA</vt:lpstr>
      <vt:lpstr>Suomen käsipallo kehittyy</vt:lpstr>
      <vt:lpstr>SKPL - STRATEGIA</vt:lpstr>
      <vt:lpstr>TULEVIA TAPAHTUMIA</vt:lpstr>
      <vt:lpstr>Kiitos – kokous on avattu!  Tack – mötet har öppnats! </vt:lpstr>
    </vt:vector>
  </TitlesOfParts>
  <Company>Zeeland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--</dc:creator>
  <cp:lastModifiedBy>Päivi Mitrunen</cp:lastModifiedBy>
  <cp:revision>77</cp:revision>
  <cp:lastPrinted>2016-11-25T09:27:29Z</cp:lastPrinted>
  <dcterms:created xsi:type="dcterms:W3CDTF">2015-05-22T07:20:41Z</dcterms:created>
  <dcterms:modified xsi:type="dcterms:W3CDTF">2017-04-22T05:30:30Z</dcterms:modified>
</cp:coreProperties>
</file>